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81" r:id="rId2"/>
    <p:sldId id="280" r:id="rId3"/>
    <p:sldId id="279" r:id="rId4"/>
    <p:sldId id="295" r:id="rId5"/>
    <p:sldId id="292" r:id="rId6"/>
    <p:sldId id="294" r:id="rId7"/>
    <p:sldId id="274" r:id="rId8"/>
    <p:sldId id="285" r:id="rId9"/>
    <p:sldId id="286" r:id="rId10"/>
    <p:sldId id="287" r:id="rId11"/>
    <p:sldId id="289" r:id="rId12"/>
    <p:sldId id="290" r:id="rId13"/>
    <p:sldId id="284" r:id="rId14"/>
    <p:sldId id="299" r:id="rId15"/>
    <p:sldId id="303" r:id="rId16"/>
    <p:sldId id="302" r:id="rId17"/>
    <p:sldId id="288" r:id="rId18"/>
    <p:sldId id="269" r:id="rId19"/>
    <p:sldId id="267" r:id="rId20"/>
    <p:sldId id="300" r:id="rId21"/>
    <p:sldId id="301" r:id="rId22"/>
    <p:sldId id="264" r:id="rId23"/>
    <p:sldId id="275" r:id="rId24"/>
    <p:sldId id="306" r:id="rId25"/>
    <p:sldId id="305" r:id="rId26"/>
  </p:sldIdLst>
  <p:sldSz cx="12192000" cy="6858000"/>
  <p:notesSz cx="6858000" cy="9144000"/>
  <p:embeddedFontLst>
    <p:embeddedFont>
      <p:font typeface="해피니스 산스 레귤러" panose="02000500000000000000" pitchFamily="50" charset="-127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해피니스 산스 타이틀" panose="02000A00000000000000" pitchFamily="50" charset="-127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751F2A-BCC0-203A-3D58-B3566FF3AAE2}" v="326" dt="2022-09-16T05:10:41.405"/>
    <p1510:client id="{08905849-1DBD-9BBC-D614-0C773FFCE915}" v="1" dt="2022-09-16T04:05:44.032"/>
    <p1510:client id="{12EF4071-5D5F-85B8-3529-CA3124BD59DA}" v="1814" dt="2022-09-16T09:09:24.686"/>
    <p1510:client id="{17322BA2-E551-44F7-B4B8-24B281762777}" v="9" dt="2022-09-16T00:22:25.405"/>
    <p1510:client id="{27C3A905-91F7-2D6D-47E5-FDFBC8448A21}" v="182" dt="2022-09-18T04:35:40.278"/>
    <p1510:client id="{48A57F0B-1D71-0B0D-261A-D8551C8AAB80}" v="99" dt="2022-09-18T11:13:09.480"/>
    <p1510:client id="{4ACA1A58-649C-493D-8CB3-11743324BA80}" v="848" dt="2022-09-16T02:29:39.913"/>
    <p1510:client id="{7C461D45-155F-41CC-8CC6-4D1A38022900}" v="1757" dt="2022-09-16T09:05:54.084"/>
    <p1510:client id="{7F694B82-16BF-4304-8B50-7DAC198DE1AE}" v="2" dt="2022-09-16T01:34:57.904"/>
    <p1510:client id="{8C8169AB-1168-0112-BF15-8802F85C72F9}" v="2270" dt="2022-09-16T09:09:00.935"/>
    <p1510:client id="{970218FC-1FBF-1E9B-0FF0-6FA7B825AEB3}" v="533" dt="2022-09-16T09:08:09.877"/>
    <p1510:client id="{A6F0BACC-7905-6DC8-7ECE-860D549E938B}" v="323" dt="2022-09-16T02:49:30.748"/>
    <p1510:client id="{A7BDF2F5-E034-A85E-11E7-808E462CDFD1}" v="2" dt="2022-09-16T07:21:51.846"/>
    <p1510:client id="{D254EB03-13CC-4BA0-BC2E-682E55A5A283}" v="13" dt="2022-09-16T00:23:00.194"/>
    <p1510:client id="{E61F5A35-765E-CEF9-C76B-CF245A42BF8C}" v="202" dt="2022-09-16T09:08:54.772"/>
    <p1510:client id="{FC85F71F-90EB-6A4F-F7F7-2BD18C0BA5B7}" v="1443" dt="2022-09-16T08:16:44.6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61669-1818-4B0F-BCD8-2D4D7925D70C}" type="datetimeFigureOut">
              <a:t>2022-09-19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D06D8-FB73-4A52-894C-F312B563FDB4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223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>
                <a:ea typeface="맑은 고딕"/>
              </a:rPr>
              <a:t>인터넷에서는 정보가 정리되어 있지 않고 산발적으로 주어짐.... 그래서 선택할 때 힘듦.....</a:t>
            </a:r>
            <a:r>
              <a:rPr lang="ko-KR">
                <a:cs typeface="+mn-lt"/>
              </a:rPr>
              <a:t/>
            </a:r>
            <a:br>
              <a:rPr lang="ko-KR">
                <a:cs typeface="+mn-lt"/>
              </a:rPr>
            </a:br>
            <a:endParaRPr lang="ko-KR"/>
          </a:p>
          <a:p>
            <a:r>
              <a:rPr lang="ko-KR">
                <a:ea typeface="맑은 고딕"/>
              </a:rPr>
              <a:t>설명 -&gt; 정보가 너무 많고 한눈에 알아보기 어렵다... 그리고 블로그는 광고가 많다...</a:t>
            </a:r>
            <a:endParaRPr lang="en-US" altLang="ko-KR">
              <a:ea typeface="맑은 고딕"/>
            </a:endParaRPr>
          </a:p>
          <a:p>
            <a:endParaRPr lang="ko-KR"/>
          </a:p>
          <a:p>
            <a:endParaRPr lang="ko-KR" altLang="en-US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D06D8-FB73-4A52-894C-F312B563FDB4}" type="slidenum">
              <a:rPr lang="en-US" altLang="ko-KR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339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227FD-E372-00E4-2F29-0D1139763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FE9A9E-6BE9-29D4-E938-2278C00F0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7AB047-1206-F40E-1044-204CBF2BF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FA39-CFCF-4B8B-8D30-C36D041EB195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BF9989-E939-D87B-F18E-C4446A188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9D8698-B105-2937-06A3-EC27ACCB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272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84136-75AF-7DCD-402F-3548DDDC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5A3DEA-B6CB-4604-576F-203846FEF9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E1CEAC-CECC-B79C-3A95-9A77FEC2D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FA39-CFCF-4B8B-8D30-C36D041EB195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16FDCD-CF5A-23E5-7BBD-2C7DCC63D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CCBDC0-CBD0-20EF-8FE2-3A15775F1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76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884232-E035-E838-7CD6-7440D29B6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5EA59-E3F7-5202-0B0F-04F76F8A2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73054F-BF3F-4EDC-E8D6-3D4647668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FA39-CFCF-4B8B-8D30-C36D041EB195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E3BA38-24C2-96D5-928E-0D853875B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402A0E-A8E2-4F8B-DD84-6972AD79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495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252B3-11DA-F45B-9710-FB14B5B7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47AB7-0E45-42E5-710C-4051DC450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513C87-9C51-030E-399E-B0D745A9A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FA39-CFCF-4B8B-8D30-C36D041EB195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0A9F4D-1500-DEC9-ACA6-9DECF7FD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6A757D-7A0B-44D3-825C-D94D21C0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528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A2565-36E0-4C36-EAE4-0F333EFF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58E162-C3EF-F48B-F2BA-9BADE96E7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4AAC85-8ABE-8D43-9BF5-A78D87984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FA39-CFCF-4B8B-8D30-C36D041EB195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C080A8-8A10-D6FB-6168-D8C2142CC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7F9A9F-A956-FDF8-8B33-34D04D263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228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0C5A9-267A-817B-A40E-93E2FDA3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6F4DEC-31E0-3F19-1800-E7720EE2AD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E9E8DE-FC56-9D52-90E1-77261C93B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956603-0E1C-1D7B-D37F-7B08C5AB5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FA39-CFCF-4B8B-8D30-C36D041EB195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37B4D3-5277-78A6-57E9-8EE24AF4B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83D251-D8E6-AC2F-28D8-3D34C2822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372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955761-3BB5-B5E4-2A55-E95942BF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E74FCB-B5CD-ECB3-5C9B-62B4433D2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6F99EA-3254-55A6-BE41-9C9AA0E1B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F4DDCF-52F4-7287-B244-C2F2EE6A7E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7BB6E9-2647-2CE8-415F-DD2F260DC4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7C88B8-B610-F123-7784-712D407E3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FA39-CFCF-4B8B-8D30-C36D041EB195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4031AAC-D628-A4B3-95B9-3B1CBB032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067266-39D5-FE16-B0A2-6956A909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33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F37B8-1C6A-A5C8-8EC5-6F13DE5F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F9DA44-873A-F9CD-C27E-E11407902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FA39-CFCF-4B8B-8D30-C36D041EB195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9A4A80-EAD9-E5BB-9C9F-871C4F7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C3C54B-FFA4-1CE6-3850-75D3D3F01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364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92EC0D-7BCF-FBAF-54BA-4441628F3673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34E392-D01B-BEE9-12EE-8C589BE55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FA39-CFCF-4B8B-8D30-C36D041EB195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766D0A-2D48-464B-C239-8AA832399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661B98-1CAD-8F3E-C7A6-6E1AE2FC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00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3EB99-4A05-3A2F-6B33-DC98A55E5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36FEB-DB42-2D62-FC02-4EDD1AF86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9E1F5C-1ADF-767B-1377-B57F34C00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CDB0F6-8396-BDA4-CEA8-62E5121A1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FA39-CFCF-4B8B-8D30-C36D041EB195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E00EC8-E534-85D6-FB4C-F541CC85A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72D6A4-3F9C-8AEE-8826-A1BF906CB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284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26153-CB3B-18D5-BA1E-4155CD0B8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B5D17F-13BF-4890-2E06-6098B38272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7D18F0-039C-196D-C266-C48DF58B3A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235524-681F-60E6-DE6F-6A207F572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FA39-CFCF-4B8B-8D30-C36D041EB195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52A407-E216-15AF-7F17-BE6FC77AA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E1E17-C5CC-9ABB-A62B-5A65CB7AC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E7C55F-2F0A-4048-B23B-7D01885F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CFBB44-8BF0-DAF9-7843-FBAEBCFA7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047E1-3169-8868-8232-21804304C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5FA39-CFCF-4B8B-8D30-C36D041EB195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E9D2F-8D25-6D02-54B0-1746015DB4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719ACE-8188-2243-B025-1C759360C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23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gif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DC983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98A6BC-AABD-51BC-41AB-30444832B471}"/>
              </a:ext>
            </a:extLst>
          </p:cNvPr>
          <p:cNvSpPr/>
          <p:nvPr/>
        </p:nvSpPr>
        <p:spPr>
          <a:xfrm>
            <a:off x="1686622" y="2032670"/>
            <a:ext cx="8818756" cy="2487860"/>
          </a:xfrm>
          <a:prstGeom prst="roundRect">
            <a:avLst>
              <a:gd name="adj" fmla="val 267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D071A-9C52-3BE5-128B-3F91D072B84E}"/>
              </a:ext>
            </a:extLst>
          </p:cNvPr>
          <p:cNvSpPr txBox="1"/>
          <p:nvPr/>
        </p:nvSpPr>
        <p:spPr>
          <a:xfrm>
            <a:off x="2091804" y="2853300"/>
            <a:ext cx="7875874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해피니스 산스 타이틀"/>
                <a:ea typeface="+mj-ea"/>
              </a:rPr>
              <a:t>특화 프로젝트 중간발표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D338825-7D13-EC5A-ECF8-049E6014B33D}"/>
              </a:ext>
            </a:extLst>
          </p:cNvPr>
          <p:cNvGrpSpPr/>
          <p:nvPr/>
        </p:nvGrpSpPr>
        <p:grpSpPr>
          <a:xfrm>
            <a:off x="3680569" y="4792763"/>
            <a:ext cx="4831310" cy="1361486"/>
            <a:chOff x="4075055" y="-1875463"/>
            <a:chExt cx="5807488" cy="136148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4224753-1AFD-795E-77AE-E3CA9EF9F19C}"/>
                </a:ext>
              </a:extLst>
            </p:cNvPr>
            <p:cNvSpPr/>
            <p:nvPr/>
          </p:nvSpPr>
          <p:spPr>
            <a:xfrm>
              <a:off x="4075055" y="-1656138"/>
              <a:ext cx="5807488" cy="1142161"/>
            </a:xfrm>
            <a:prstGeom prst="roundRect">
              <a:avLst>
                <a:gd name="adj" fmla="val 26745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FD8C52D-CFD2-1A4C-B726-84BFFF36D782}"/>
                </a:ext>
              </a:extLst>
            </p:cNvPr>
            <p:cNvSpPr/>
            <p:nvPr/>
          </p:nvSpPr>
          <p:spPr>
            <a:xfrm>
              <a:off x="4194271" y="-1875463"/>
              <a:ext cx="5682967" cy="1015663"/>
            </a:xfrm>
            <a:prstGeom prst="roundRect">
              <a:avLst>
                <a:gd name="adj" fmla="val 26745"/>
              </a:avLst>
            </a:prstGeom>
            <a:solidFill>
              <a:schemeClr val="accent5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C202 WAYG</a:t>
              </a:r>
            </a:p>
          </p:txBody>
        </p:sp>
      </p:grpSp>
      <p:pic>
        <p:nvPicPr>
          <p:cNvPr id="8" name="그림 8">
            <a:extLst>
              <a:ext uri="{FF2B5EF4-FFF2-40B4-BE49-F238E27FC236}">
                <a16:creationId xmlns:a16="http://schemas.microsoft.com/office/drawing/2014/main" id="{3B579C1B-3D9C-23AF-BE05-052BE5EE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142" y="198021"/>
            <a:ext cx="3052573" cy="3074660"/>
          </a:xfrm>
          <a:prstGeom prst="rect">
            <a:avLst/>
          </a:prstGeom>
        </p:spPr>
      </p:pic>
      <p:pic>
        <p:nvPicPr>
          <p:cNvPr id="2" name="그림 9">
            <a:extLst>
              <a:ext uri="{FF2B5EF4-FFF2-40B4-BE49-F238E27FC236}">
                <a16:creationId xmlns:a16="http://schemas.microsoft.com/office/drawing/2014/main" id="{87426FED-8640-CC02-B5BE-D2DB8FCFD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042" y="3867194"/>
            <a:ext cx="2145175" cy="214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와이어 프레임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142025" y="161755"/>
              <a:ext cx="2788374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Part 2</a:t>
              </a:r>
              <a:endParaRPr lang="ko-KR" altLang="en-US"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E2307FD-3060-62F8-9347-A51177392C08}"/>
              </a:ext>
            </a:extLst>
          </p:cNvPr>
          <p:cNvSpPr txBox="1"/>
          <p:nvPr/>
        </p:nvSpPr>
        <p:spPr>
          <a:xfrm>
            <a:off x="3938587" y="5962650"/>
            <a:ext cx="39338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카톡 로그인 한 고객만 이용 가능</a:t>
            </a:r>
          </a:p>
        </p:txBody>
      </p:sp>
      <p:pic>
        <p:nvPicPr>
          <p:cNvPr id="19" name="그림 19">
            <a:extLst>
              <a:ext uri="{FF2B5EF4-FFF2-40B4-BE49-F238E27FC236}">
                <a16:creationId xmlns:a16="http://schemas.microsoft.com/office/drawing/2014/main" id="{E7FE515A-AF89-01EE-6968-5C350520B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641298"/>
            <a:ext cx="6565900" cy="424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56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와이어 프레임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142025" y="161755"/>
              <a:ext cx="2788374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Part 2</a:t>
              </a:r>
              <a:endParaRPr lang="ko-KR" altLang="en-US"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FC5FD88-DCCE-307A-C932-A46B7C9ED9A9}"/>
              </a:ext>
            </a:extLst>
          </p:cNvPr>
          <p:cNvSpPr txBox="1"/>
          <p:nvPr/>
        </p:nvSpPr>
        <p:spPr>
          <a:xfrm>
            <a:off x="1819960" y="5157541"/>
            <a:ext cx="25955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목록 버튼 클릭 시</a:t>
            </a:r>
            <a:endParaRPr lang="ko-KR"/>
          </a:p>
          <a:p>
            <a:r>
              <a:rPr lang="ko-KR" altLang="en-US"/>
              <a:t>해당 기능 이용 가능</a:t>
            </a:r>
            <a:endParaRPr lang="ko-KR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53945B4-8710-869A-67E0-7C7528D0862A}"/>
              </a:ext>
            </a:extLst>
          </p:cNvPr>
          <p:cNvCxnSpPr/>
          <p:nvPr/>
        </p:nvCxnSpPr>
        <p:spPr>
          <a:xfrm>
            <a:off x="4014185" y="5553842"/>
            <a:ext cx="740432" cy="256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6">
            <a:extLst>
              <a:ext uri="{FF2B5EF4-FFF2-40B4-BE49-F238E27FC236}">
                <a16:creationId xmlns:a16="http://schemas.microsoft.com/office/drawing/2014/main" id="{9FCF4512-7571-8228-217A-E31564238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1848277"/>
            <a:ext cx="3327400" cy="4139347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FA5C2F89-8195-67AD-F1EA-507CD207BB14}"/>
              </a:ext>
            </a:extLst>
          </p:cNvPr>
          <p:cNvSpPr/>
          <p:nvPr/>
        </p:nvSpPr>
        <p:spPr>
          <a:xfrm>
            <a:off x="4833007" y="5669455"/>
            <a:ext cx="385379" cy="359103"/>
          </a:xfrm>
          <a:prstGeom prst="ellipse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69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와이어 프레임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142025" y="161755"/>
              <a:ext cx="2788374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Part 2</a:t>
              </a:r>
              <a:endParaRPr lang="ko-KR" altLang="en-US"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04FCD2C-76D3-FB1F-EE70-098614E4E69E}"/>
              </a:ext>
            </a:extLst>
          </p:cNvPr>
          <p:cNvSpPr txBox="1"/>
          <p:nvPr/>
        </p:nvSpPr>
        <p:spPr>
          <a:xfrm>
            <a:off x="3389419" y="5997757"/>
            <a:ext cx="59268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반응형 웹, 모바일에서도 최적화된 UI, 높은 접근성</a:t>
            </a:r>
          </a:p>
        </p:txBody>
      </p:sp>
      <p:pic>
        <p:nvPicPr>
          <p:cNvPr id="7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C5D5C36-D5F0-9682-AF1A-D3483413D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345" y="1749534"/>
            <a:ext cx="1899634" cy="4114800"/>
          </a:xfrm>
          <a:prstGeom prst="rect">
            <a:avLst/>
          </a:prstGeom>
        </p:spPr>
      </p:pic>
      <p:pic>
        <p:nvPicPr>
          <p:cNvPr id="12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4E8A422-C029-90A8-5169-F5FA54A3D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325" y="1749534"/>
            <a:ext cx="1880868" cy="4114800"/>
          </a:xfrm>
          <a:prstGeom prst="rect">
            <a:avLst/>
          </a:prstGeom>
        </p:spPr>
      </p:pic>
      <p:pic>
        <p:nvPicPr>
          <p:cNvPr id="13" name="그림 13">
            <a:extLst>
              <a:ext uri="{FF2B5EF4-FFF2-40B4-BE49-F238E27FC236}">
                <a16:creationId xmlns:a16="http://schemas.microsoft.com/office/drawing/2014/main" id="{8AC0113B-528D-FBC2-971F-B2490D766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601" y="1753577"/>
            <a:ext cx="189319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05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ERD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142025" y="161755"/>
              <a:ext cx="2788374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Part 2</a:t>
              </a:r>
              <a:endParaRPr lang="ko-KR" altLang="en-US"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" name="그림 4">
            <a:extLst>
              <a:ext uri="{FF2B5EF4-FFF2-40B4-BE49-F238E27FC236}">
                <a16:creationId xmlns:a16="http://schemas.microsoft.com/office/drawing/2014/main" id="{2742547B-624C-3814-EB19-11350E3B5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717" y="1611214"/>
            <a:ext cx="6534613" cy="477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20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시스템 아키텍처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142025" y="161755"/>
              <a:ext cx="2788374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Part 2</a:t>
              </a:r>
              <a:endParaRPr lang="ko-KR" altLang="en-US"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7" name="그림 11">
            <a:extLst>
              <a:ext uri="{FF2B5EF4-FFF2-40B4-BE49-F238E27FC236}">
                <a16:creationId xmlns:a16="http://schemas.microsoft.com/office/drawing/2014/main" id="{3099D95A-4E67-0F8A-5030-18B100BA3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144" y="3632625"/>
            <a:ext cx="1259239" cy="331816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0854B5C0-2089-580B-E048-3C806505C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474" y="3388342"/>
            <a:ext cx="1294909" cy="404525"/>
          </a:xfrm>
          <a:prstGeom prst="rect">
            <a:avLst/>
          </a:prstGeom>
        </p:spPr>
      </p:pic>
      <p:pic>
        <p:nvPicPr>
          <p:cNvPr id="15" name="그림 15">
            <a:extLst>
              <a:ext uri="{FF2B5EF4-FFF2-40B4-BE49-F238E27FC236}">
                <a16:creationId xmlns:a16="http://schemas.microsoft.com/office/drawing/2014/main" id="{8AD9E140-DA24-7EBD-00DE-93DFADE12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120" y="2733863"/>
            <a:ext cx="1190447" cy="1209555"/>
          </a:xfrm>
          <a:prstGeom prst="rect">
            <a:avLst/>
          </a:prstGeom>
        </p:spPr>
      </p:pic>
      <p:pic>
        <p:nvPicPr>
          <p:cNvPr id="16" name="그림 16">
            <a:extLst>
              <a:ext uri="{FF2B5EF4-FFF2-40B4-BE49-F238E27FC236}">
                <a16:creationId xmlns:a16="http://schemas.microsoft.com/office/drawing/2014/main" id="{D12365C1-90E2-DEE9-CAB3-1242ECECA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491" y="4208653"/>
            <a:ext cx="1373531" cy="367495"/>
          </a:xfrm>
          <a:prstGeom prst="rect">
            <a:avLst/>
          </a:prstGeom>
        </p:spPr>
      </p:pic>
      <p:pic>
        <p:nvPicPr>
          <p:cNvPr id="19" name="그림 19">
            <a:extLst>
              <a:ext uri="{FF2B5EF4-FFF2-40B4-BE49-F238E27FC236}">
                <a16:creationId xmlns:a16="http://schemas.microsoft.com/office/drawing/2014/main" id="{4338F834-1539-A4BA-1BD8-D000FCAD5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124" y="4796708"/>
            <a:ext cx="1223914" cy="573788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07C4F22-ACFA-A1E3-0AA8-BE58F461D3D1}"/>
              </a:ext>
            </a:extLst>
          </p:cNvPr>
          <p:cNvSpPr/>
          <p:nvPr/>
        </p:nvSpPr>
        <p:spPr>
          <a:xfrm>
            <a:off x="2301432" y="2151925"/>
            <a:ext cx="7224531" cy="405113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2" descr="텍스트, 칠판이(가) 표시된 사진&#10;&#10;자동 생성된 설명">
            <a:extLst>
              <a:ext uri="{FF2B5EF4-FFF2-40B4-BE49-F238E27FC236}">
                <a16:creationId xmlns:a16="http://schemas.microsoft.com/office/drawing/2014/main" id="{D52661E0-9AC1-E8A4-A16A-B769B2E60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3731" y="3835218"/>
            <a:ext cx="772046" cy="762400"/>
          </a:xfrm>
          <a:prstGeom prst="rect">
            <a:avLst/>
          </a:prstGeom>
        </p:spPr>
      </p:pic>
      <p:pic>
        <p:nvPicPr>
          <p:cNvPr id="21" name="그림 21">
            <a:extLst>
              <a:ext uri="{FF2B5EF4-FFF2-40B4-BE49-F238E27FC236}">
                <a16:creationId xmlns:a16="http://schemas.microsoft.com/office/drawing/2014/main" id="{49BA1AE2-3A58-00FA-FD66-E36744A99E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9704" y="3808163"/>
            <a:ext cx="808809" cy="779872"/>
          </a:xfrm>
          <a:prstGeom prst="rect">
            <a:avLst/>
          </a:prstGeom>
        </p:spPr>
      </p:pic>
      <p:pic>
        <p:nvPicPr>
          <p:cNvPr id="17" name="그림 17">
            <a:extLst>
              <a:ext uri="{FF2B5EF4-FFF2-40B4-BE49-F238E27FC236}">
                <a16:creationId xmlns:a16="http://schemas.microsoft.com/office/drawing/2014/main" id="{FEFF7804-4EDF-6CD3-B5D3-BE2678DC94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8070" y="4587814"/>
            <a:ext cx="968962" cy="997899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1995BBA-304F-51E8-575F-3AD003A38500}"/>
              </a:ext>
            </a:extLst>
          </p:cNvPr>
          <p:cNvSpPr/>
          <p:nvPr/>
        </p:nvSpPr>
        <p:spPr>
          <a:xfrm>
            <a:off x="3227407" y="2846406"/>
            <a:ext cx="4137949" cy="309622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4">
            <a:extLst>
              <a:ext uri="{FF2B5EF4-FFF2-40B4-BE49-F238E27FC236}">
                <a16:creationId xmlns:a16="http://schemas.microsoft.com/office/drawing/2014/main" id="{17123E0F-2BB4-9B30-2B02-7A937A3D6E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3894" y="2193404"/>
            <a:ext cx="1971553" cy="985776"/>
          </a:xfrm>
          <a:prstGeom prst="rect">
            <a:avLst/>
          </a:prstGeom>
        </p:spPr>
      </p:pic>
      <p:pic>
        <p:nvPicPr>
          <p:cNvPr id="28" name="그림 28">
            <a:extLst>
              <a:ext uri="{FF2B5EF4-FFF2-40B4-BE49-F238E27FC236}">
                <a16:creationId xmlns:a16="http://schemas.microsoft.com/office/drawing/2014/main" id="{E9795AD5-043A-AB38-A65D-8E5BC8EA50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9564" y="2332215"/>
            <a:ext cx="1961909" cy="717800"/>
          </a:xfrm>
          <a:prstGeom prst="rect">
            <a:avLst/>
          </a:prstGeom>
        </p:spPr>
      </p:pic>
      <p:pic>
        <p:nvPicPr>
          <p:cNvPr id="14" name="그림 14">
            <a:extLst>
              <a:ext uri="{FF2B5EF4-FFF2-40B4-BE49-F238E27FC236}">
                <a16:creationId xmlns:a16="http://schemas.microsoft.com/office/drawing/2014/main" id="{AAA517B9-17A8-4735-A58E-C9AD8E844A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00475" y="1912696"/>
            <a:ext cx="1685646" cy="991146"/>
          </a:xfrm>
          <a:prstGeom prst="rect">
            <a:avLst/>
          </a:prstGeom>
        </p:spPr>
      </p:pic>
      <p:pic>
        <p:nvPicPr>
          <p:cNvPr id="29" name="그림 27">
            <a:extLst>
              <a:ext uri="{FF2B5EF4-FFF2-40B4-BE49-F238E27FC236}">
                <a16:creationId xmlns:a16="http://schemas.microsoft.com/office/drawing/2014/main" id="{22A5BBDC-869E-0B15-17DB-E8891CBAB9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86866" y="3937356"/>
            <a:ext cx="389682" cy="331222"/>
          </a:xfrm>
          <a:prstGeom prst="rect">
            <a:avLst/>
          </a:prstGeom>
        </p:spPr>
      </p:pic>
      <p:pic>
        <p:nvPicPr>
          <p:cNvPr id="30" name="그림 27">
            <a:extLst>
              <a:ext uri="{FF2B5EF4-FFF2-40B4-BE49-F238E27FC236}">
                <a16:creationId xmlns:a16="http://schemas.microsoft.com/office/drawing/2014/main" id="{6218E7B9-BE54-A914-DB37-160D355612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18841" y="4738972"/>
            <a:ext cx="426404" cy="358764"/>
          </a:xfrm>
          <a:prstGeom prst="rect">
            <a:avLst/>
          </a:prstGeom>
        </p:spPr>
      </p:pic>
      <p:pic>
        <p:nvPicPr>
          <p:cNvPr id="31" name="그림 27">
            <a:extLst>
              <a:ext uri="{FF2B5EF4-FFF2-40B4-BE49-F238E27FC236}">
                <a16:creationId xmlns:a16="http://schemas.microsoft.com/office/drawing/2014/main" id="{B9F30B50-9FD5-9697-2649-5695F8376B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19307" y="3266277"/>
            <a:ext cx="389682" cy="331222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697FC73-89E7-FCCD-F597-C9E266192836}"/>
              </a:ext>
            </a:extLst>
          </p:cNvPr>
          <p:cNvCxnSpPr/>
          <p:nvPr/>
        </p:nvCxnSpPr>
        <p:spPr>
          <a:xfrm flipV="1">
            <a:off x="1971675" y="2688339"/>
            <a:ext cx="2284069" cy="19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0B360DA-6576-BD49-6304-8F615464582B}"/>
              </a:ext>
            </a:extLst>
          </p:cNvPr>
          <p:cNvCxnSpPr/>
          <p:nvPr/>
        </p:nvCxnSpPr>
        <p:spPr>
          <a:xfrm flipV="1">
            <a:off x="2721755" y="3814367"/>
            <a:ext cx="1163208" cy="35079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F8A5557-79B0-443A-3D88-38FAD1866609}"/>
              </a:ext>
            </a:extLst>
          </p:cNvPr>
          <p:cNvCxnSpPr>
            <a:cxnSpLocks/>
          </p:cNvCxnSpPr>
          <p:nvPr/>
        </p:nvCxnSpPr>
        <p:spPr>
          <a:xfrm>
            <a:off x="5356392" y="3807579"/>
            <a:ext cx="349492" cy="256059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4FB29EA2-B812-3C5A-0A96-3834DD855B69}"/>
              </a:ext>
            </a:extLst>
          </p:cNvPr>
          <p:cNvCxnSpPr>
            <a:cxnSpLocks/>
          </p:cNvCxnSpPr>
          <p:nvPr/>
        </p:nvCxnSpPr>
        <p:spPr>
          <a:xfrm>
            <a:off x="7145352" y="4546800"/>
            <a:ext cx="744960" cy="493249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A7A5FD9-8F80-C5C2-3298-6CF2DB929D39}"/>
              </a:ext>
            </a:extLst>
          </p:cNvPr>
          <p:cNvCxnSpPr>
            <a:cxnSpLocks/>
          </p:cNvCxnSpPr>
          <p:nvPr/>
        </p:nvCxnSpPr>
        <p:spPr>
          <a:xfrm>
            <a:off x="5753917" y="5128053"/>
            <a:ext cx="2095686" cy="1596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44A1F74-E6F7-773D-A70F-140A81062FEA}"/>
              </a:ext>
            </a:extLst>
          </p:cNvPr>
          <p:cNvCxnSpPr>
            <a:cxnSpLocks/>
          </p:cNvCxnSpPr>
          <p:nvPr/>
        </p:nvCxnSpPr>
        <p:spPr>
          <a:xfrm>
            <a:off x="2725555" y="4298185"/>
            <a:ext cx="1280462" cy="58366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BE087B6-C2A6-35BF-B912-5FDE0D65F39D}"/>
              </a:ext>
            </a:extLst>
          </p:cNvPr>
          <p:cNvCxnSpPr>
            <a:cxnSpLocks/>
          </p:cNvCxnSpPr>
          <p:nvPr/>
        </p:nvCxnSpPr>
        <p:spPr>
          <a:xfrm flipV="1">
            <a:off x="8420276" y="3770631"/>
            <a:ext cx="7712" cy="98577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7">
            <a:extLst>
              <a:ext uri="{FF2B5EF4-FFF2-40B4-BE49-F238E27FC236}">
                <a16:creationId xmlns:a16="http://schemas.microsoft.com/office/drawing/2014/main" id="{FC3FC285-BCCF-DC04-66BA-CD18C13CA7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03136" y="3189059"/>
            <a:ext cx="1091129" cy="594567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3C954E6-606C-8844-1412-9767906E84AB}"/>
              </a:ext>
            </a:extLst>
          </p:cNvPr>
          <p:cNvCxnSpPr>
            <a:cxnSpLocks/>
          </p:cNvCxnSpPr>
          <p:nvPr/>
        </p:nvCxnSpPr>
        <p:spPr>
          <a:xfrm>
            <a:off x="4677017" y="4055459"/>
            <a:ext cx="626" cy="67837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EB60EF6-F663-89E1-36C4-7F9000213654}"/>
              </a:ext>
            </a:extLst>
          </p:cNvPr>
          <p:cNvCxnSpPr>
            <a:cxnSpLocks/>
          </p:cNvCxnSpPr>
          <p:nvPr/>
        </p:nvCxnSpPr>
        <p:spPr>
          <a:xfrm flipH="1">
            <a:off x="9132544" y="3433218"/>
            <a:ext cx="1278281" cy="75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27">
            <a:extLst>
              <a:ext uri="{FF2B5EF4-FFF2-40B4-BE49-F238E27FC236}">
                <a16:creationId xmlns:a16="http://schemas.microsoft.com/office/drawing/2014/main" id="{D6E9887B-01AA-7748-3BFD-49BB9CE831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46961" y="2335245"/>
            <a:ext cx="389682" cy="33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50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크롤링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142025" y="161755"/>
              <a:ext cx="2788374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Part 2</a:t>
              </a:r>
              <a:endParaRPr lang="ko-KR" altLang="en-US"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635579-EC43-3FCD-275F-1AA6CB178589}"/>
              </a:ext>
            </a:extLst>
          </p:cNvPr>
          <p:cNvSpPr txBox="1"/>
          <p:nvPr/>
        </p:nvSpPr>
        <p:spPr>
          <a:xfrm>
            <a:off x="3128189" y="4216160"/>
            <a:ext cx="83295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/>
              <a:t>Anaconda</a:t>
            </a:r>
            <a:r>
              <a:rPr lang="ko-KR" altLang="en-US" dirty="0"/>
              <a:t> 환경에서 </a:t>
            </a:r>
            <a:r>
              <a:rPr lang="ko-KR" altLang="en-US" dirty="0" err="1"/>
              <a:t>jupyter</a:t>
            </a:r>
            <a:r>
              <a:rPr lang="ko-KR" altLang="en-US" dirty="0"/>
              <a:t> </a:t>
            </a:r>
            <a:r>
              <a:rPr lang="ko-KR" altLang="en-US" dirty="0" err="1"/>
              <a:t>notebook</a:t>
            </a:r>
            <a:r>
              <a:rPr lang="ko-KR" altLang="en-US" dirty="0"/>
              <a:t> 사용 </a:t>
            </a:r>
            <a:r>
              <a:rPr lang="ko-KR" altLang="en-US" dirty="0" err="1"/>
              <a:t>Selenium</a:t>
            </a:r>
            <a:r>
              <a:rPr lang="ko-KR" altLang="en-US" dirty="0"/>
              <a:t> 사용 </a:t>
            </a:r>
            <a:endParaRPr lang="ko-KR" dirty="0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73030FC9-2B97-9E87-B5C4-44FC1ACBB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16" y="1693711"/>
            <a:ext cx="3619500" cy="1897380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49BF0AE3-F7A1-FA6E-9F67-292E6440A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320" y="2115157"/>
            <a:ext cx="1547150" cy="1781219"/>
          </a:xfrm>
          <a:prstGeom prst="rect">
            <a:avLst/>
          </a:prstGeom>
        </p:spPr>
      </p:pic>
      <p:pic>
        <p:nvPicPr>
          <p:cNvPr id="7" name="그림 11">
            <a:extLst>
              <a:ext uri="{FF2B5EF4-FFF2-40B4-BE49-F238E27FC236}">
                <a16:creationId xmlns:a16="http://schemas.microsoft.com/office/drawing/2014/main" id="{C5FFE7A0-53AB-116E-54D1-BB1C4400F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350" y="2649538"/>
            <a:ext cx="2743200" cy="670798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08AAD3F3-C9E6-1294-FFBF-02AB94417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683" y="3013526"/>
            <a:ext cx="2743200" cy="8122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76378D-8700-B0C3-8E52-5EB6D7858E89}"/>
              </a:ext>
            </a:extLst>
          </p:cNvPr>
          <p:cNvSpPr txBox="1"/>
          <p:nvPr/>
        </p:nvSpPr>
        <p:spPr>
          <a:xfrm>
            <a:off x="3171319" y="4848762"/>
            <a:ext cx="6057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약 12000개의 여행지, 100개의 글 = 1,000,000 게시글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6ED941-90FD-3391-0763-3F6B88C9C516}"/>
              </a:ext>
            </a:extLst>
          </p:cNvPr>
          <p:cNvSpPr txBox="1"/>
          <p:nvPr/>
        </p:nvSpPr>
        <p:spPr>
          <a:xfrm>
            <a:off x="3171321" y="5466990"/>
            <a:ext cx="60579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멀티 프로세싱 적용</a:t>
            </a:r>
          </a:p>
          <a:p>
            <a:r>
              <a:rPr lang="ko-KR" altLang="en-US" dirty="0"/>
              <a:t>28일 -&gt; 7일 18시간  약 3.5배의 속도향상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821268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8653795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하둡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142025" y="161755"/>
              <a:ext cx="2788374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Part 2</a:t>
              </a:r>
              <a:endParaRPr lang="ko-KR" altLang="en-US"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A3634B5-9290-51B8-6356-F324EFE163F0}"/>
              </a:ext>
            </a:extLst>
          </p:cNvPr>
          <p:cNvSpPr txBox="1"/>
          <p:nvPr/>
        </p:nvSpPr>
        <p:spPr>
          <a:xfrm>
            <a:off x="5426225" y="2614563"/>
            <a:ext cx="597671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/>
              <a:t>Konlpy.tag의</a:t>
            </a:r>
            <a:r>
              <a:rPr lang="ko-KR" altLang="en-US"/>
              <a:t> </a:t>
            </a:r>
            <a:r>
              <a:rPr lang="ko-KR" altLang="en-US" err="1"/>
              <a:t>Okt를</a:t>
            </a:r>
            <a:r>
              <a:rPr lang="ko-KR" altLang="en-US"/>
              <a:t> 이용해 형태소분리</a:t>
            </a:r>
          </a:p>
          <a:p>
            <a:r>
              <a:rPr lang="ko-KR" altLang="en-US"/>
              <a:t>품사 태그를 이용해 명사와 동사만 추출</a:t>
            </a:r>
          </a:p>
          <a:p>
            <a:endParaRPr lang="ko-KR" altLang="en-US">
              <a:ea typeface="+mn-lt"/>
              <a:cs typeface="+mn-lt"/>
            </a:endParaRPr>
          </a:p>
          <a:p>
            <a:r>
              <a:rPr lang="ko-KR" err="1">
                <a:ea typeface="+mn-lt"/>
                <a:cs typeface="+mn-lt"/>
              </a:rPr>
              <a:t>Scikitlearn으로</a:t>
            </a:r>
            <a:r>
              <a:rPr lang="ko-KR">
                <a:ea typeface="+mn-lt"/>
                <a:cs typeface="+mn-lt"/>
              </a:rPr>
              <a:t> </a:t>
            </a:r>
            <a:r>
              <a:rPr lang="ko-KR" err="1">
                <a:ea typeface="+mn-lt"/>
                <a:cs typeface="+mn-lt"/>
              </a:rPr>
              <a:t>tfidf</a:t>
            </a:r>
            <a:r>
              <a:rPr lang="ko-KR">
                <a:ea typeface="+mn-lt"/>
                <a:cs typeface="+mn-lt"/>
              </a:rPr>
              <a:t> 계산</a:t>
            </a:r>
            <a:endParaRPr lang="en-US" altLang="ko-KR">
              <a:ea typeface="+mn-lt"/>
              <a:cs typeface="+mn-lt"/>
            </a:endParaRPr>
          </a:p>
          <a:p>
            <a:r>
              <a:rPr lang="ko-KR" err="1">
                <a:ea typeface="+mn-lt"/>
                <a:cs typeface="+mn-lt"/>
              </a:rPr>
              <a:t>DB에</a:t>
            </a:r>
            <a:r>
              <a:rPr lang="ko-KR">
                <a:ea typeface="+mn-lt"/>
                <a:cs typeface="+mn-lt"/>
              </a:rPr>
              <a:t> </a:t>
            </a:r>
            <a:r>
              <a:rPr lang="ko-KR" err="1">
                <a:ea typeface="+mn-lt"/>
                <a:cs typeface="+mn-lt"/>
              </a:rPr>
              <a:t>tfidf와</a:t>
            </a:r>
            <a:r>
              <a:rPr lang="ko-KR">
                <a:ea typeface="+mn-lt"/>
                <a:cs typeface="+mn-lt"/>
              </a:rPr>
              <a:t> 단어, 관광지명을 한 </a:t>
            </a:r>
            <a:r>
              <a:rPr lang="ko-KR" err="1">
                <a:ea typeface="+mn-lt"/>
                <a:cs typeface="+mn-lt"/>
              </a:rPr>
              <a:t>튜플로</a:t>
            </a:r>
            <a:r>
              <a:rPr lang="ko-KR">
                <a:ea typeface="+mn-lt"/>
                <a:cs typeface="+mn-lt"/>
              </a:rPr>
              <a:t> 저장</a:t>
            </a:r>
            <a:endParaRPr lang="ko-KR"/>
          </a:p>
          <a:p>
            <a:r>
              <a:rPr lang="ko-KR" altLang="en-US" err="1"/>
              <a:t>맵리듀스를</a:t>
            </a:r>
            <a:r>
              <a:rPr lang="ko-KR" altLang="en-US"/>
              <a:t> 활용해 분산처리</a:t>
            </a: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3C14327-F8BA-8ED8-41A1-FAC74BE3E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879" y="2360345"/>
            <a:ext cx="834381" cy="1036650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92B42A42-F903-91E9-F428-6AF1A712B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783" y="2407150"/>
            <a:ext cx="1865607" cy="1002756"/>
          </a:xfrm>
          <a:prstGeom prst="rect">
            <a:avLst/>
          </a:prstGeom>
        </p:spPr>
      </p:pic>
      <p:pic>
        <p:nvPicPr>
          <p:cNvPr id="14" name="그림 12">
            <a:extLst>
              <a:ext uri="{FF2B5EF4-FFF2-40B4-BE49-F238E27FC236}">
                <a16:creationId xmlns:a16="http://schemas.microsoft.com/office/drawing/2014/main" id="{28132D55-5F74-D1A3-4669-BE1ED0B03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866" y="3493765"/>
            <a:ext cx="2743200" cy="940526"/>
          </a:xfrm>
          <a:prstGeom prst="rect">
            <a:avLst/>
          </a:prstGeom>
        </p:spPr>
      </p:pic>
      <p:pic>
        <p:nvPicPr>
          <p:cNvPr id="16" name="그림 13" descr="안경, 옅은이(가) 표시된 사진&#10;&#10;자동 생성된 설명">
            <a:extLst>
              <a:ext uri="{FF2B5EF4-FFF2-40B4-BE49-F238E27FC236}">
                <a16:creationId xmlns:a16="http://schemas.microsoft.com/office/drawing/2014/main" id="{77D1D5AB-A95B-1FB2-0F8C-B4E3D5279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8394" y="5115100"/>
            <a:ext cx="2743200" cy="7029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1DAF163-DD86-8B76-C7E2-3E13B7F098E6}"/>
              </a:ext>
            </a:extLst>
          </p:cNvPr>
          <p:cNvSpPr txBox="1"/>
          <p:nvPr/>
        </p:nvSpPr>
        <p:spPr>
          <a:xfrm>
            <a:off x="5359131" y="5176991"/>
            <a:ext cx="46672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/>
              <a:t>HDFS에</a:t>
            </a:r>
            <a:r>
              <a:rPr lang="ko-KR" altLang="en-US"/>
              <a:t> 저장된 분석결과를 </a:t>
            </a:r>
            <a:r>
              <a:rPr lang="ko-KR" altLang="en-US" err="1"/>
              <a:t>Sqoop를</a:t>
            </a:r>
            <a:r>
              <a:rPr lang="ko-KR" altLang="en-US"/>
              <a:t> 통해 </a:t>
            </a:r>
            <a:r>
              <a:rPr lang="ko-KR" altLang="en-US" err="1"/>
              <a:t>MySql로</a:t>
            </a:r>
            <a:r>
              <a:rPr lang="ko-KR" altLang="en-US"/>
              <a:t> 이동시킨다</a:t>
            </a:r>
          </a:p>
        </p:txBody>
      </p:sp>
    </p:spTree>
    <p:extLst>
      <p:ext uri="{BB962C8B-B14F-4D97-AF65-F5344CB8AC3E}">
        <p14:creationId xmlns:p14="http://schemas.microsoft.com/office/powerpoint/2010/main" val="907621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프로젝트 진행 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340093" y="161755"/>
              <a:ext cx="2392237" cy="5080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Part 2</a:t>
              </a:r>
              <a:endParaRPr lang="ko-KR" altLang="en-US"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" name="갈매기형 수장 5">
            <a:extLst>
              <a:ext uri="{FF2B5EF4-FFF2-40B4-BE49-F238E27FC236}">
                <a16:creationId xmlns:a16="http://schemas.microsoft.com/office/drawing/2014/main" id="{F0264F42-1421-F186-3133-7F16BE8590A2}"/>
              </a:ext>
            </a:extLst>
          </p:cNvPr>
          <p:cNvSpPr/>
          <p:nvPr/>
        </p:nvSpPr>
        <p:spPr>
          <a:xfrm>
            <a:off x="7743824" y="2653639"/>
            <a:ext cx="3933825" cy="1399868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rgbClr val="000000"/>
                </a:solidFill>
              </a:rPr>
              <a:t>개발 중 생긴 이슈, </a:t>
            </a:r>
            <a:endParaRPr lang="ko-KR"/>
          </a:p>
          <a:p>
            <a:pPr algn="ctr"/>
            <a:r>
              <a:rPr lang="ko-KR" altLang="en-US">
                <a:solidFill>
                  <a:srgbClr val="000000"/>
                </a:solidFill>
              </a:rPr>
              <a:t>진행내용 공유</a:t>
            </a:r>
            <a:endParaRPr lang="ko-KR"/>
          </a:p>
        </p:txBody>
      </p:sp>
      <p:sp>
        <p:nvSpPr>
          <p:cNvPr id="15" name="갈매기형 수장 4">
            <a:extLst>
              <a:ext uri="{FF2B5EF4-FFF2-40B4-BE49-F238E27FC236}">
                <a16:creationId xmlns:a16="http://schemas.microsoft.com/office/drawing/2014/main" id="{9C6B4DBF-BDAD-3093-9068-3ABBDCBA3E03}"/>
              </a:ext>
            </a:extLst>
          </p:cNvPr>
          <p:cNvSpPr/>
          <p:nvPr/>
        </p:nvSpPr>
        <p:spPr>
          <a:xfrm>
            <a:off x="4105275" y="2653639"/>
            <a:ext cx="3933825" cy="1399868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rgbClr val="000000"/>
                </a:solidFill>
              </a:rPr>
              <a:t>깃, </a:t>
            </a:r>
            <a:r>
              <a:rPr lang="ko-KR" altLang="en-US" err="1">
                <a:solidFill>
                  <a:srgbClr val="000000"/>
                </a:solidFill>
              </a:rPr>
              <a:t>노션</a:t>
            </a:r>
            <a:r>
              <a:rPr lang="ko-KR" altLang="en-US">
                <a:solidFill>
                  <a:srgbClr val="000000"/>
                </a:solidFill>
              </a:rPr>
              <a:t>, 지라 활용</a:t>
            </a:r>
          </a:p>
        </p:txBody>
      </p:sp>
      <p:sp>
        <p:nvSpPr>
          <p:cNvPr id="16" name="오각형 3">
            <a:extLst>
              <a:ext uri="{FF2B5EF4-FFF2-40B4-BE49-F238E27FC236}">
                <a16:creationId xmlns:a16="http://schemas.microsoft.com/office/drawing/2014/main" id="{A1409B47-6032-EA4C-9DF1-301A0971B478}"/>
              </a:ext>
            </a:extLst>
          </p:cNvPr>
          <p:cNvSpPr/>
          <p:nvPr/>
        </p:nvSpPr>
        <p:spPr>
          <a:xfrm>
            <a:off x="514350" y="2653639"/>
            <a:ext cx="3933825" cy="1399868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rgbClr val="000000"/>
                </a:solidFill>
              </a:rPr>
              <a:t>오늘 할 일 </a:t>
            </a:r>
            <a:r>
              <a:rPr lang="ko-KR" altLang="en-US" err="1">
                <a:solidFill>
                  <a:srgbClr val="000000"/>
                </a:solidFill>
              </a:rPr>
              <a:t>MM에</a:t>
            </a:r>
            <a:r>
              <a:rPr lang="ko-KR" altLang="en-US">
                <a:solidFill>
                  <a:srgbClr val="000000"/>
                </a:solidFill>
              </a:rPr>
              <a:t> 작성</a:t>
            </a:r>
          </a:p>
          <a:p>
            <a:pPr algn="ctr"/>
            <a:r>
              <a:rPr lang="ko-KR" altLang="en-US">
                <a:solidFill>
                  <a:srgbClr val="000000"/>
                </a:solidFill>
              </a:rPr>
              <a:t>논의가 필요한 이야기 진행</a:t>
            </a:r>
          </a:p>
        </p:txBody>
      </p: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EA2F3365-13DB-6F1E-1A04-041E539A5F70}"/>
              </a:ext>
            </a:extLst>
          </p:cNvPr>
          <p:cNvSpPr/>
          <p:nvPr/>
        </p:nvSpPr>
        <p:spPr>
          <a:xfrm rot="5400000" flipV="1">
            <a:off x="1930006" y="743134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40DD5BEB-8614-6931-A302-FBA008F42FFC}"/>
              </a:ext>
            </a:extLst>
          </p:cNvPr>
          <p:cNvSpPr/>
          <p:nvPr/>
        </p:nvSpPr>
        <p:spPr>
          <a:xfrm rot="5400000" flipV="1">
            <a:off x="9159480" y="739127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39DC1C-494E-0FC5-F08B-2C6856DA0C88}"/>
              </a:ext>
            </a:extLst>
          </p:cNvPr>
          <p:cNvSpPr txBox="1"/>
          <p:nvPr/>
        </p:nvSpPr>
        <p:spPr>
          <a:xfrm>
            <a:off x="1093510" y="1714569"/>
            <a:ext cx="199445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/>
              <a:t>아침 회의(스크럼)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C048EB-A530-5767-B3F7-39EF97221A68}"/>
              </a:ext>
            </a:extLst>
          </p:cNvPr>
          <p:cNvSpPr txBox="1"/>
          <p:nvPr/>
        </p:nvSpPr>
        <p:spPr>
          <a:xfrm>
            <a:off x="8322984" y="1714569"/>
            <a:ext cx="199445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/>
              <a:t>저녁 회의(스크럼)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44B979-2817-75E8-5102-24B06E146E6C}"/>
              </a:ext>
            </a:extLst>
          </p:cNvPr>
          <p:cNvSpPr txBox="1"/>
          <p:nvPr/>
        </p:nvSpPr>
        <p:spPr>
          <a:xfrm>
            <a:off x="5043344" y="1719291"/>
            <a:ext cx="116089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/>
              <a:t>개발 진행</a:t>
            </a:r>
          </a:p>
        </p:txBody>
      </p:sp>
      <p:pic>
        <p:nvPicPr>
          <p:cNvPr id="7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F1160143-193D-3AFD-BCAD-FC6AF97FB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434" y="5105119"/>
            <a:ext cx="1490718" cy="1281071"/>
          </a:xfrm>
          <a:prstGeom prst="rect">
            <a:avLst/>
          </a:prstGeom>
        </p:spPr>
      </p:pic>
      <p:pic>
        <p:nvPicPr>
          <p:cNvPr id="2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EAB4099-2CBB-B108-93E8-0AED8E838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22" y="4160565"/>
            <a:ext cx="3224925" cy="1348491"/>
          </a:xfrm>
          <a:prstGeom prst="rect">
            <a:avLst/>
          </a:prstGeom>
        </p:spPr>
      </p:pic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002A1E86-C0E2-6748-97EB-37E2BEB57AF5}"/>
              </a:ext>
            </a:extLst>
          </p:cNvPr>
          <p:cNvSpPr/>
          <p:nvPr/>
        </p:nvSpPr>
        <p:spPr>
          <a:xfrm rot="5400000" flipV="1">
            <a:off x="5576031" y="74313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94EA6ABC-8C42-18C5-B510-BCB7DD69B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125" y="4162683"/>
            <a:ext cx="2489200" cy="1703255"/>
          </a:xfrm>
          <a:prstGeom prst="rect">
            <a:avLst/>
          </a:prstGeom>
        </p:spPr>
      </p:pic>
      <p:pic>
        <p:nvPicPr>
          <p:cNvPr id="12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2B92232-190E-FC53-B7D0-4546BE80B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262" y="4100853"/>
            <a:ext cx="1867338" cy="2107188"/>
          </a:xfrm>
          <a:prstGeom prst="rect">
            <a:avLst/>
          </a:prstGeom>
        </p:spPr>
      </p:pic>
      <p:pic>
        <p:nvPicPr>
          <p:cNvPr id="13" name="그림 25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BA8117D0-D2D9-E9BC-8CD4-82C7932A2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9848" y="4089198"/>
            <a:ext cx="2042510" cy="215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69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66C9E8"/>
          </a:fgClr>
          <a:bgClr>
            <a:srgbClr val="5FC7E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98A6BC-AABD-51BC-41AB-30444832B471}"/>
              </a:ext>
            </a:extLst>
          </p:cNvPr>
          <p:cNvSpPr/>
          <p:nvPr/>
        </p:nvSpPr>
        <p:spPr>
          <a:xfrm>
            <a:off x="1686622" y="2678029"/>
            <a:ext cx="8818756" cy="1726911"/>
          </a:xfrm>
          <a:prstGeom prst="roundRect">
            <a:avLst>
              <a:gd name="adj" fmla="val 267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D071A-9C52-3BE5-128B-3F91D072B84E}"/>
              </a:ext>
            </a:extLst>
          </p:cNvPr>
          <p:cNvSpPr txBox="1"/>
          <p:nvPr/>
        </p:nvSpPr>
        <p:spPr>
          <a:xfrm>
            <a:off x="4636307" y="3159899"/>
            <a:ext cx="2919390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5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분량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D8C52D-CFD2-1A4C-B726-84BFFF36D782}"/>
              </a:ext>
            </a:extLst>
          </p:cNvPr>
          <p:cNvSpPr/>
          <p:nvPr/>
        </p:nvSpPr>
        <p:spPr>
          <a:xfrm>
            <a:off x="4552950" y="2109533"/>
            <a:ext cx="2958744" cy="884424"/>
          </a:xfrm>
          <a:prstGeom prst="roundRect">
            <a:avLst>
              <a:gd name="adj" fmla="val 26745"/>
            </a:avLst>
          </a:prstGeom>
          <a:solidFill>
            <a:schemeClr val="accent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BD1C3-C225-6140-DE3F-A468563A009B}"/>
              </a:ext>
            </a:extLst>
          </p:cNvPr>
          <p:cNvSpPr txBox="1"/>
          <p:nvPr/>
        </p:nvSpPr>
        <p:spPr>
          <a:xfrm>
            <a:off x="5145635" y="2220867"/>
            <a:ext cx="1887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Part 3</a:t>
            </a:r>
            <a:endParaRPr lang="ko-KR" altLang="en-US" sz="36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그림 9" descr="벡터그래픽이(가) 표시된 사진&#10;&#10;자동 생성된 설명">
            <a:extLst>
              <a:ext uri="{FF2B5EF4-FFF2-40B4-BE49-F238E27FC236}">
                <a16:creationId xmlns:a16="http://schemas.microsoft.com/office/drawing/2014/main" id="{15CA9A8D-A301-825E-D47E-B0D454B7C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255" y="2906914"/>
            <a:ext cx="2080592" cy="20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60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분량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142025" y="161755"/>
              <a:ext cx="2788374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Part 3</a:t>
              </a:r>
              <a:endParaRPr lang="ko-KR" altLang="en-US"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468832-1233-A393-F835-E1921A038B50}"/>
              </a:ext>
            </a:extLst>
          </p:cNvPr>
          <p:cNvSpPr/>
          <p:nvPr/>
        </p:nvSpPr>
        <p:spPr>
          <a:xfrm>
            <a:off x="637364" y="2179675"/>
            <a:ext cx="5316215" cy="3817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" name="모서리가 둥근 직사각형 39">
            <a:extLst>
              <a:ext uri="{FF2B5EF4-FFF2-40B4-BE49-F238E27FC236}">
                <a16:creationId xmlns:a16="http://schemas.microsoft.com/office/drawing/2014/main" id="{3C767240-466D-C807-A7DF-023311824DF4}"/>
              </a:ext>
            </a:extLst>
          </p:cNvPr>
          <p:cNvSpPr/>
          <p:nvPr/>
        </p:nvSpPr>
        <p:spPr>
          <a:xfrm>
            <a:off x="879378" y="5454563"/>
            <a:ext cx="4714337" cy="314648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71F3AAE-BCA6-0AA7-3FA5-6E06F20AF6EE}"/>
              </a:ext>
            </a:extLst>
          </p:cNvPr>
          <p:cNvGrpSpPr/>
          <p:nvPr/>
        </p:nvGrpSpPr>
        <p:grpSpPr>
          <a:xfrm>
            <a:off x="879378" y="5454563"/>
            <a:ext cx="1027459" cy="314648"/>
            <a:chOff x="1061545" y="3608990"/>
            <a:chExt cx="3366997" cy="735724"/>
          </a:xfrm>
          <a:solidFill>
            <a:schemeClr val="accent5"/>
          </a:solidFill>
        </p:grpSpPr>
        <p:sp>
          <p:nvSpPr>
            <p:cNvPr id="15" name="모서리가 둥근 직사각형 61">
              <a:extLst>
                <a:ext uri="{FF2B5EF4-FFF2-40B4-BE49-F238E27FC236}">
                  <a16:creationId xmlns:a16="http://schemas.microsoft.com/office/drawing/2014/main" id="{237D2F5D-AE31-2DA7-D61A-728E08E4EBC1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BA0283-62D3-0132-C712-004B0BD1BDDA}"/>
                </a:ext>
              </a:extLst>
            </p:cNvPr>
            <p:cNvSpPr/>
            <p:nvPr/>
          </p:nvSpPr>
          <p:spPr>
            <a:xfrm>
              <a:off x="1524000" y="3608990"/>
              <a:ext cx="2904542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17" name="모서리가 둥근 직사각형 44">
            <a:extLst>
              <a:ext uri="{FF2B5EF4-FFF2-40B4-BE49-F238E27FC236}">
                <a16:creationId xmlns:a16="http://schemas.microsoft.com/office/drawing/2014/main" id="{D507DC26-1689-BFFA-F493-9743D62349A6}"/>
              </a:ext>
            </a:extLst>
          </p:cNvPr>
          <p:cNvSpPr/>
          <p:nvPr/>
        </p:nvSpPr>
        <p:spPr>
          <a:xfrm>
            <a:off x="879378" y="2847085"/>
            <a:ext cx="4714337" cy="314648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D49A77-C024-4228-7C4A-DF4DEBF09E1E}"/>
              </a:ext>
            </a:extLst>
          </p:cNvPr>
          <p:cNvGrpSpPr/>
          <p:nvPr/>
        </p:nvGrpSpPr>
        <p:grpSpPr>
          <a:xfrm>
            <a:off x="879378" y="2847086"/>
            <a:ext cx="1848103" cy="314649"/>
            <a:chOff x="1061545" y="3608990"/>
            <a:chExt cx="6524133" cy="735726"/>
          </a:xfrm>
          <a:solidFill>
            <a:schemeClr val="accent1"/>
          </a:solidFill>
        </p:grpSpPr>
        <p:sp>
          <p:nvSpPr>
            <p:cNvPr id="19" name="모서리가 둥근 직사각형 58">
              <a:extLst>
                <a:ext uri="{FF2B5EF4-FFF2-40B4-BE49-F238E27FC236}">
                  <a16:creationId xmlns:a16="http://schemas.microsoft.com/office/drawing/2014/main" id="{9CEDD288-7B9C-D160-82F1-5574B0426DE7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5081954-24DC-9AC3-ED99-111D13277541}"/>
                </a:ext>
              </a:extLst>
            </p:cNvPr>
            <p:cNvSpPr/>
            <p:nvPr/>
          </p:nvSpPr>
          <p:spPr>
            <a:xfrm>
              <a:off x="1524002" y="3608992"/>
              <a:ext cx="6061676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21" name="모서리가 둥근 직사각형 46">
            <a:extLst>
              <a:ext uri="{FF2B5EF4-FFF2-40B4-BE49-F238E27FC236}">
                <a16:creationId xmlns:a16="http://schemas.microsoft.com/office/drawing/2014/main" id="{D711F45D-045B-4354-0845-812AC324AB28}"/>
              </a:ext>
            </a:extLst>
          </p:cNvPr>
          <p:cNvSpPr/>
          <p:nvPr/>
        </p:nvSpPr>
        <p:spPr>
          <a:xfrm>
            <a:off x="879378" y="4207032"/>
            <a:ext cx="4714337" cy="314648"/>
          </a:xfrm>
          <a:prstGeom prst="roundRect">
            <a:avLst>
              <a:gd name="adj" fmla="val 50000"/>
            </a:avLst>
          </a:prstGeom>
          <a:pattFill prst="dkUpDiag">
            <a:fgClr>
              <a:srgbClr val="F6E9D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42E48DD-5A79-DEDE-528F-912AFACC4108}"/>
              </a:ext>
            </a:extLst>
          </p:cNvPr>
          <p:cNvGrpSpPr/>
          <p:nvPr/>
        </p:nvGrpSpPr>
        <p:grpSpPr>
          <a:xfrm>
            <a:off x="879378" y="4207032"/>
            <a:ext cx="3387443" cy="314648"/>
            <a:chOff x="2438787" y="2279645"/>
            <a:chExt cx="5241120" cy="536896"/>
          </a:xfrm>
          <a:solidFill>
            <a:schemeClr val="accent4"/>
          </a:solidFill>
        </p:grpSpPr>
        <p:sp>
          <p:nvSpPr>
            <p:cNvPr id="23" name="모서리가 둥근 직사각형 56">
              <a:extLst>
                <a:ext uri="{FF2B5EF4-FFF2-40B4-BE49-F238E27FC236}">
                  <a16:creationId xmlns:a16="http://schemas.microsoft.com/office/drawing/2014/main" id="{1157DFE7-C6E1-FC5D-7566-EF7995A84708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2D91E3D-6DBB-12DC-75E7-19F33B7EB695}"/>
                </a:ext>
              </a:extLst>
            </p:cNvPr>
            <p:cNvSpPr/>
            <p:nvPr/>
          </p:nvSpPr>
          <p:spPr>
            <a:xfrm>
              <a:off x="2870884" y="2279645"/>
              <a:ext cx="4809023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39F6BAF-EB5A-803B-41BB-D9ED347E6BE3}"/>
              </a:ext>
            </a:extLst>
          </p:cNvPr>
          <p:cNvSpPr txBox="1"/>
          <p:nvPr/>
        </p:nvSpPr>
        <p:spPr>
          <a:xfrm>
            <a:off x="3922843" y="3755975"/>
            <a:ext cx="648843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70</a:t>
            </a: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8511D796-D0B2-EFC5-68AB-F63BBED824A1}"/>
              </a:ext>
            </a:extLst>
          </p:cNvPr>
          <p:cNvSpPr/>
          <p:nvPr/>
        </p:nvSpPr>
        <p:spPr>
          <a:xfrm flipV="1">
            <a:off x="4198884" y="4041300"/>
            <a:ext cx="107541" cy="8406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9E6F64-2F6B-FD92-D5E9-7DF5767DFAE1}"/>
              </a:ext>
            </a:extLst>
          </p:cNvPr>
          <p:cNvSpPr txBox="1"/>
          <p:nvPr/>
        </p:nvSpPr>
        <p:spPr>
          <a:xfrm>
            <a:off x="2397977" y="2384537"/>
            <a:ext cx="63560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35</a:t>
            </a: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C0CFA147-62CC-FAD0-1AFF-71146691810B}"/>
              </a:ext>
            </a:extLst>
          </p:cNvPr>
          <p:cNvSpPr/>
          <p:nvPr/>
        </p:nvSpPr>
        <p:spPr>
          <a:xfrm flipV="1">
            <a:off x="2656052" y="2672909"/>
            <a:ext cx="107541" cy="8406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DCA074-B935-8B69-1A54-E9AB216AD8D0}"/>
              </a:ext>
            </a:extLst>
          </p:cNvPr>
          <p:cNvSpPr txBox="1"/>
          <p:nvPr/>
        </p:nvSpPr>
        <p:spPr>
          <a:xfrm>
            <a:off x="1608233" y="5026441"/>
            <a:ext cx="58645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20</a:t>
            </a: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19B554F7-589A-62B8-B4A6-213BD3B486F1}"/>
              </a:ext>
            </a:extLst>
          </p:cNvPr>
          <p:cNvSpPr/>
          <p:nvPr/>
        </p:nvSpPr>
        <p:spPr>
          <a:xfrm flipV="1">
            <a:off x="1854702" y="5299680"/>
            <a:ext cx="107541" cy="8406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072852-80B8-464C-CAF8-79D4D169FE64}"/>
              </a:ext>
            </a:extLst>
          </p:cNvPr>
          <p:cNvSpPr/>
          <p:nvPr/>
        </p:nvSpPr>
        <p:spPr>
          <a:xfrm>
            <a:off x="6187625" y="2179676"/>
            <a:ext cx="5300323" cy="112582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92D87A-B503-6AE4-F2DF-F00CECDFEFE4}"/>
              </a:ext>
            </a:extLst>
          </p:cNvPr>
          <p:cNvSpPr/>
          <p:nvPr/>
        </p:nvSpPr>
        <p:spPr>
          <a:xfrm>
            <a:off x="6195571" y="3525306"/>
            <a:ext cx="5300323" cy="112582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28E1AB9-5104-E8A5-9841-CADE2A915682}"/>
              </a:ext>
            </a:extLst>
          </p:cNvPr>
          <p:cNvSpPr/>
          <p:nvPr/>
        </p:nvSpPr>
        <p:spPr>
          <a:xfrm>
            <a:off x="6203515" y="4870937"/>
            <a:ext cx="5300323" cy="112582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2EA1EE9-7743-F375-5ED6-80493C256346}"/>
              </a:ext>
            </a:extLst>
          </p:cNvPr>
          <p:cNvSpPr/>
          <p:nvPr/>
        </p:nvSpPr>
        <p:spPr>
          <a:xfrm>
            <a:off x="6198666" y="2179676"/>
            <a:ext cx="1734182" cy="11258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A153C2-58E4-6261-5E57-0F1C03AD9374}"/>
              </a:ext>
            </a:extLst>
          </p:cNvPr>
          <p:cNvSpPr/>
          <p:nvPr/>
        </p:nvSpPr>
        <p:spPr>
          <a:xfrm>
            <a:off x="6198666" y="3525306"/>
            <a:ext cx="1734181" cy="11258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090B7A-A1D0-2F79-333E-EA79EC3F4124}"/>
              </a:ext>
            </a:extLst>
          </p:cNvPr>
          <p:cNvSpPr/>
          <p:nvPr/>
        </p:nvSpPr>
        <p:spPr>
          <a:xfrm>
            <a:off x="6198666" y="4870937"/>
            <a:ext cx="1734181" cy="11258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E998147-23F4-5CBB-E5E5-AA102F420A51}"/>
              </a:ext>
            </a:extLst>
          </p:cNvPr>
          <p:cNvSpPr txBox="1"/>
          <p:nvPr/>
        </p:nvSpPr>
        <p:spPr>
          <a:xfrm>
            <a:off x="6258011" y="2424088"/>
            <a:ext cx="162193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Front</a:t>
            </a:r>
            <a:endParaRPr lang="ko-KR" altLang="en-US" sz="3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E0A75B-8172-D8B6-F174-0FA412AEA233}"/>
              </a:ext>
            </a:extLst>
          </p:cNvPr>
          <p:cNvSpPr txBox="1"/>
          <p:nvPr/>
        </p:nvSpPr>
        <p:spPr>
          <a:xfrm>
            <a:off x="6352373" y="3802197"/>
            <a:ext cx="142676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Back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254A4D-AAB7-51B3-47C8-715A93DAF225}"/>
              </a:ext>
            </a:extLst>
          </p:cNvPr>
          <p:cNvSpPr txBox="1"/>
          <p:nvPr/>
        </p:nvSpPr>
        <p:spPr>
          <a:xfrm>
            <a:off x="6054341" y="5164940"/>
            <a:ext cx="2022828" cy="6155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Hadoop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D5902C-1321-6DC9-06F9-AA6174EEC12D}"/>
              </a:ext>
            </a:extLst>
          </p:cNvPr>
          <p:cNvSpPr txBox="1"/>
          <p:nvPr/>
        </p:nvSpPr>
        <p:spPr>
          <a:xfrm>
            <a:off x="8029439" y="2350234"/>
            <a:ext cx="2690768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페이지 구현</a:t>
            </a:r>
          </a:p>
          <a:p>
            <a:pPr algn="just"/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메인 페이지 구현</a:t>
            </a:r>
          </a:p>
          <a:p>
            <a:pPr algn="just"/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API 연결 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EF16B-7854-BE72-8BDB-0B8C8A03E227}"/>
              </a:ext>
            </a:extLst>
          </p:cNvPr>
          <p:cNvSpPr txBox="1"/>
          <p:nvPr/>
        </p:nvSpPr>
        <p:spPr>
          <a:xfrm>
            <a:off x="8029439" y="3719625"/>
            <a:ext cx="2690768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API 완료</a:t>
            </a:r>
          </a:p>
          <a:p>
            <a:pPr algn="just"/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카카오 API 연결 진행중</a:t>
            </a:r>
          </a:p>
          <a:p>
            <a:pPr algn="just"/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서버 연결 진행중(DB 연결 완료)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1C0497-8A16-0F81-2338-9F47FEF46307}"/>
              </a:ext>
            </a:extLst>
          </p:cNvPr>
          <p:cNvSpPr txBox="1"/>
          <p:nvPr/>
        </p:nvSpPr>
        <p:spPr>
          <a:xfrm>
            <a:off x="8029439" y="5170001"/>
            <a:ext cx="3347664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수집 진행중 ( 6000/11000) (단위: 백)</a:t>
            </a:r>
          </a:p>
          <a:p>
            <a:pPr algn="just"/>
            <a:r>
              <a:rPr lang="ko-KR" altLang="en-US" sz="1400" spc="-15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하둡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스트리밍 </a:t>
            </a:r>
          </a:p>
          <a:p>
            <a:pPr algn="just"/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536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D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D5EACBD-84B7-017A-7C68-23EB91CD82B8}"/>
              </a:ext>
            </a:extLst>
          </p:cNvPr>
          <p:cNvSpPr/>
          <p:nvPr/>
        </p:nvSpPr>
        <p:spPr>
          <a:xfrm>
            <a:off x="724816" y="1423837"/>
            <a:ext cx="10801818" cy="4991292"/>
          </a:xfrm>
          <a:prstGeom prst="roundRect">
            <a:avLst>
              <a:gd name="adj" fmla="val 267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747DD1C-BD52-9E99-9839-82AA9ACD0FC9}"/>
              </a:ext>
            </a:extLst>
          </p:cNvPr>
          <p:cNvSpPr/>
          <p:nvPr/>
        </p:nvSpPr>
        <p:spPr>
          <a:xfrm>
            <a:off x="1458069" y="667444"/>
            <a:ext cx="5477606" cy="1294950"/>
          </a:xfrm>
          <a:prstGeom prst="roundRect">
            <a:avLst>
              <a:gd name="adj" fmla="val 26745"/>
            </a:avLst>
          </a:prstGeom>
          <a:solidFill>
            <a:schemeClr val="accent5">
              <a:lumMod val="20000"/>
              <a:lumOff val="80000"/>
            </a:schemeClr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12F104-942D-CECF-FD12-E056E0AFA0BC}"/>
              </a:ext>
            </a:extLst>
          </p:cNvPr>
          <p:cNvSpPr/>
          <p:nvPr/>
        </p:nvSpPr>
        <p:spPr>
          <a:xfrm>
            <a:off x="1344796" y="523454"/>
            <a:ext cx="5360157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DE4A6-98EF-BB64-2887-9FC308BEE010}"/>
              </a:ext>
            </a:extLst>
          </p:cNvPr>
          <p:cNvSpPr txBox="1"/>
          <p:nvPr/>
        </p:nvSpPr>
        <p:spPr>
          <a:xfrm>
            <a:off x="1614155" y="710685"/>
            <a:ext cx="381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51BEE7-9FCD-0FD4-E8F0-780DB7EE3A85}"/>
              </a:ext>
            </a:extLst>
          </p:cNvPr>
          <p:cNvSpPr txBox="1"/>
          <p:nvPr/>
        </p:nvSpPr>
        <p:spPr>
          <a:xfrm>
            <a:off x="2949909" y="105826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Table of contents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4B7D80A-FD61-7CA9-93B2-D9F748F85877}"/>
              </a:ext>
            </a:extLst>
          </p:cNvPr>
          <p:cNvGrpSpPr/>
          <p:nvPr/>
        </p:nvGrpSpPr>
        <p:grpSpPr>
          <a:xfrm>
            <a:off x="2058655" y="2232025"/>
            <a:ext cx="2820456" cy="646331"/>
            <a:chOff x="652130" y="2616200"/>
            <a:chExt cx="2820456" cy="6463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44D5BE-D365-3419-FED1-7C541836B330}"/>
                </a:ext>
              </a:extLst>
            </p:cNvPr>
            <p:cNvSpPr txBox="1"/>
            <p:nvPr/>
          </p:nvSpPr>
          <p:spPr>
            <a:xfrm>
              <a:off x="652130" y="261620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1</a:t>
              </a:r>
              <a:endPara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DC25FB-A3C6-F57A-6A1B-74621B327E8E}"/>
                </a:ext>
              </a:extLst>
            </p:cNvPr>
            <p:cNvSpPr txBox="1"/>
            <p:nvPr/>
          </p:nvSpPr>
          <p:spPr>
            <a:xfrm>
              <a:off x="1987884" y="2708533"/>
              <a:ext cx="1484702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기획 배경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BBFF29A-C2F4-2B62-2FEA-A08DD19BC426}"/>
              </a:ext>
            </a:extLst>
          </p:cNvPr>
          <p:cNvGrpSpPr/>
          <p:nvPr/>
        </p:nvGrpSpPr>
        <p:grpSpPr>
          <a:xfrm>
            <a:off x="2058655" y="3234721"/>
            <a:ext cx="2820456" cy="646331"/>
            <a:chOff x="652130" y="2616200"/>
            <a:chExt cx="2820456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6A3F67-40D3-72D4-8CDA-3E40823DF808}"/>
                </a:ext>
              </a:extLst>
            </p:cNvPr>
            <p:cNvSpPr txBox="1"/>
            <p:nvPr/>
          </p:nvSpPr>
          <p:spPr>
            <a:xfrm>
              <a:off x="652130" y="261620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2</a:t>
              </a:r>
              <a:endPara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87EC34-EA8A-B05F-E183-1B6B76F1A74E}"/>
                </a:ext>
              </a:extLst>
            </p:cNvPr>
            <p:cNvSpPr txBox="1"/>
            <p:nvPr/>
          </p:nvSpPr>
          <p:spPr>
            <a:xfrm>
              <a:off x="1987884" y="2708533"/>
              <a:ext cx="1484702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설계 내용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2A0EB17-53F2-EEF9-0974-E119C6CF18AD}"/>
              </a:ext>
            </a:extLst>
          </p:cNvPr>
          <p:cNvGrpSpPr/>
          <p:nvPr/>
        </p:nvGrpSpPr>
        <p:grpSpPr>
          <a:xfrm>
            <a:off x="2058655" y="4237417"/>
            <a:ext cx="2889384" cy="646331"/>
            <a:chOff x="652130" y="2616200"/>
            <a:chExt cx="2889384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EA70F9-CEFB-B22F-B306-1F73AC5CCB62}"/>
                </a:ext>
              </a:extLst>
            </p:cNvPr>
            <p:cNvSpPr txBox="1"/>
            <p:nvPr/>
          </p:nvSpPr>
          <p:spPr>
            <a:xfrm>
              <a:off x="652130" y="261620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3</a:t>
              </a:r>
              <a:endPara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54A023-30A7-C77B-66A1-9F6EE8D4A25D}"/>
                </a:ext>
              </a:extLst>
            </p:cNvPr>
            <p:cNvSpPr txBox="1"/>
            <p:nvPr/>
          </p:nvSpPr>
          <p:spPr>
            <a:xfrm>
              <a:off x="1987884" y="2708533"/>
              <a:ext cx="1553630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개발 분량 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83C54CB-3FBD-7237-D612-842F38274783}"/>
              </a:ext>
            </a:extLst>
          </p:cNvPr>
          <p:cNvGrpSpPr/>
          <p:nvPr/>
        </p:nvGrpSpPr>
        <p:grpSpPr>
          <a:xfrm>
            <a:off x="2058655" y="5240113"/>
            <a:ext cx="2820456" cy="646331"/>
            <a:chOff x="652130" y="2616200"/>
            <a:chExt cx="2820456" cy="64633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0DF4C1-28AB-BE31-EA8E-F7E7E916EC67}"/>
                </a:ext>
              </a:extLst>
            </p:cNvPr>
            <p:cNvSpPr txBox="1"/>
            <p:nvPr/>
          </p:nvSpPr>
          <p:spPr>
            <a:xfrm>
              <a:off x="652130" y="2616200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4</a:t>
              </a:r>
              <a:endPara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154141-DC8E-551D-737C-7C9F430A9CC1}"/>
                </a:ext>
              </a:extLst>
            </p:cNvPr>
            <p:cNvSpPr txBox="1"/>
            <p:nvPr/>
          </p:nvSpPr>
          <p:spPr>
            <a:xfrm>
              <a:off x="1987884" y="2708533"/>
              <a:ext cx="1484702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해피니스 산스 타이틀"/>
                  <a:ea typeface="+mj-ea"/>
                </a:rPr>
                <a:t>향후 계획</a:t>
              </a:r>
            </a:p>
          </p:txBody>
        </p:sp>
      </p:grpSp>
      <p:pic>
        <p:nvPicPr>
          <p:cNvPr id="4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CBBDEB4-5E24-8495-BDCD-E61A07EF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414" y="2526435"/>
            <a:ext cx="3052573" cy="3074660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835AD6C8-35DB-F3FB-A04A-D17C91200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989" y="3993098"/>
            <a:ext cx="1998718" cy="82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0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분량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142025" y="161755"/>
              <a:ext cx="2788374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Part 3</a:t>
              </a:r>
              <a:endParaRPr lang="ko-KR" altLang="en-US"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7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51E21498-84D1-34B5-4926-D90138F99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450" y="1583802"/>
            <a:ext cx="2477254" cy="4789990"/>
          </a:xfrm>
          <a:prstGeom prst="rect">
            <a:avLst/>
          </a:prstGeom>
        </p:spPr>
      </p:pic>
      <p:pic>
        <p:nvPicPr>
          <p:cNvPr id="44" name="그림 44">
            <a:extLst>
              <a:ext uri="{FF2B5EF4-FFF2-40B4-BE49-F238E27FC236}">
                <a16:creationId xmlns:a16="http://schemas.microsoft.com/office/drawing/2014/main" id="{706C0FDD-35C4-8023-75AC-28F05ED07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781" y="1587768"/>
            <a:ext cx="5392628" cy="480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89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분량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142025" y="161755"/>
              <a:ext cx="2788374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Part 3</a:t>
              </a:r>
              <a:endParaRPr lang="ko-KR" altLang="en-US"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6" name="그림 11">
            <a:extLst>
              <a:ext uri="{FF2B5EF4-FFF2-40B4-BE49-F238E27FC236}">
                <a16:creationId xmlns:a16="http://schemas.microsoft.com/office/drawing/2014/main" id="{8FF9DAEA-EA91-E351-CB17-31A1946E6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808" y="1862771"/>
            <a:ext cx="6788386" cy="36498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E3ED5A-E0B3-AD8C-0630-7587A8EB4AFA}"/>
              </a:ext>
            </a:extLst>
          </p:cNvPr>
          <p:cNvSpPr txBox="1"/>
          <p:nvPr/>
        </p:nvSpPr>
        <p:spPr>
          <a:xfrm>
            <a:off x="2982148" y="5860814"/>
            <a:ext cx="6229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약 </a:t>
            </a:r>
            <a:r>
              <a:rPr lang="ko-KR" altLang="en-US" b="1">
                <a:solidFill>
                  <a:srgbClr val="0070C0"/>
                </a:solidFill>
              </a:rPr>
              <a:t>백만여 개</a:t>
            </a:r>
            <a:r>
              <a:rPr lang="ko-KR" altLang="en-US"/>
              <a:t>의 여행 관련 블로그 자료 </a:t>
            </a:r>
            <a:r>
              <a:rPr lang="ko-KR" altLang="en-US" err="1"/>
              <a:t>크롤링</a:t>
            </a:r>
            <a:r>
              <a:rPr lang="ko-KR" altLang="en-US"/>
              <a:t> (60% 완료)</a:t>
            </a:r>
          </a:p>
        </p:txBody>
      </p:sp>
    </p:spTree>
    <p:extLst>
      <p:ext uri="{BB962C8B-B14F-4D97-AF65-F5344CB8AC3E}">
        <p14:creationId xmlns:p14="http://schemas.microsoft.com/office/powerpoint/2010/main" val="2614775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66C9E8"/>
          </a:fgClr>
          <a:bgClr>
            <a:srgbClr val="5FC7E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98A6BC-AABD-51BC-41AB-30444832B471}"/>
              </a:ext>
            </a:extLst>
          </p:cNvPr>
          <p:cNvSpPr/>
          <p:nvPr/>
        </p:nvSpPr>
        <p:spPr>
          <a:xfrm>
            <a:off x="1686622" y="2678029"/>
            <a:ext cx="8818756" cy="1726911"/>
          </a:xfrm>
          <a:prstGeom prst="roundRect">
            <a:avLst>
              <a:gd name="adj" fmla="val 267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D071A-9C52-3BE5-128B-3F91D072B84E}"/>
              </a:ext>
            </a:extLst>
          </p:cNvPr>
          <p:cNvSpPr txBox="1"/>
          <p:nvPr/>
        </p:nvSpPr>
        <p:spPr>
          <a:xfrm>
            <a:off x="4636306" y="3159899"/>
            <a:ext cx="2919390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5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향후 계획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D8C52D-CFD2-1A4C-B726-84BFFF36D782}"/>
              </a:ext>
            </a:extLst>
          </p:cNvPr>
          <p:cNvSpPr/>
          <p:nvPr/>
        </p:nvSpPr>
        <p:spPr>
          <a:xfrm>
            <a:off x="4552950" y="2109533"/>
            <a:ext cx="2958744" cy="884424"/>
          </a:xfrm>
          <a:prstGeom prst="roundRect">
            <a:avLst>
              <a:gd name="adj" fmla="val 26745"/>
            </a:avLst>
          </a:prstGeom>
          <a:solidFill>
            <a:schemeClr val="accent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BD1C3-C225-6140-DE3F-A468563A009B}"/>
              </a:ext>
            </a:extLst>
          </p:cNvPr>
          <p:cNvSpPr txBox="1"/>
          <p:nvPr/>
        </p:nvSpPr>
        <p:spPr>
          <a:xfrm>
            <a:off x="5145635" y="2220867"/>
            <a:ext cx="1887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Part 4</a:t>
            </a:r>
            <a:endParaRPr lang="ko-KR" altLang="en-US" sz="36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그림 9" descr="벡터그래픽이(가) 표시된 사진&#10;&#10;자동 생성된 설명">
            <a:extLst>
              <a:ext uri="{FF2B5EF4-FFF2-40B4-BE49-F238E27FC236}">
                <a16:creationId xmlns:a16="http://schemas.microsoft.com/office/drawing/2014/main" id="{1F4573BC-249F-536B-B476-8584CC760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255" y="2906914"/>
            <a:ext cx="2080592" cy="20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8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향후 계획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340093" y="161755"/>
              <a:ext cx="2392234" cy="5080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Part 4</a:t>
              </a:r>
              <a:endParaRPr lang="ko-KR" altLang="en-US"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7D89AD-75E0-E8A9-80BA-F597DF515A5A}"/>
              </a:ext>
            </a:extLst>
          </p:cNvPr>
          <p:cNvSpPr/>
          <p:nvPr/>
        </p:nvSpPr>
        <p:spPr>
          <a:xfrm>
            <a:off x="1102297" y="2397516"/>
            <a:ext cx="1624634" cy="76769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331BD2-371D-DBDB-679F-A607DD5CA043}"/>
              </a:ext>
            </a:extLst>
          </p:cNvPr>
          <p:cNvSpPr/>
          <p:nvPr/>
        </p:nvSpPr>
        <p:spPr>
          <a:xfrm>
            <a:off x="2740420" y="2397517"/>
            <a:ext cx="8388193" cy="7676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C4BD3-F7D4-8C0D-6C57-0FABD5FFF5B2}"/>
              </a:ext>
            </a:extLst>
          </p:cNvPr>
          <p:cNvSpPr txBox="1"/>
          <p:nvPr/>
        </p:nvSpPr>
        <p:spPr>
          <a:xfrm>
            <a:off x="1467298" y="2519919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첫째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6205CD-FE61-0C11-0498-DE063D84AD67}"/>
              </a:ext>
            </a:extLst>
          </p:cNvPr>
          <p:cNvSpPr txBox="1"/>
          <p:nvPr/>
        </p:nvSpPr>
        <p:spPr>
          <a:xfrm>
            <a:off x="2924794" y="2577070"/>
            <a:ext cx="755987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2000" spc="-3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관광지 별 데이터의 형태소 분석을 통해 문서 당 단어 중요도(TF-IDF) </a:t>
            </a:r>
            <a:r>
              <a:rPr lang="ko-KR" sz="2000" spc="-3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DB에</a:t>
            </a:r>
            <a:r>
              <a:rPr lang="ko-KR" sz="2000" spc="-3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저장</a:t>
            </a:r>
            <a:endParaRPr lang="ko-KR" sz="2000" spc="-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3539B-B342-1880-7694-E456FE25EA1A}"/>
              </a:ext>
            </a:extLst>
          </p:cNvPr>
          <p:cNvSpPr/>
          <p:nvPr/>
        </p:nvSpPr>
        <p:spPr>
          <a:xfrm>
            <a:off x="1102295" y="3633312"/>
            <a:ext cx="1624634" cy="7676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617E2F-8D90-169A-8EE7-C5C9869E6020}"/>
              </a:ext>
            </a:extLst>
          </p:cNvPr>
          <p:cNvSpPr/>
          <p:nvPr/>
        </p:nvSpPr>
        <p:spPr>
          <a:xfrm>
            <a:off x="2740418" y="3633313"/>
            <a:ext cx="8388193" cy="7676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5AD83A-F124-81C2-64B8-2D7B9C323BAC}"/>
              </a:ext>
            </a:extLst>
          </p:cNvPr>
          <p:cNvSpPr txBox="1"/>
          <p:nvPr/>
        </p:nvSpPr>
        <p:spPr>
          <a:xfrm>
            <a:off x="1467296" y="3755715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둘째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B2ECA3-E3B4-5B53-DF28-8C154D799ED4}"/>
              </a:ext>
            </a:extLst>
          </p:cNvPr>
          <p:cNvSpPr txBox="1"/>
          <p:nvPr/>
        </p:nvSpPr>
        <p:spPr>
          <a:xfrm>
            <a:off x="2980375" y="3822391"/>
            <a:ext cx="782061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페이지 구현 완료 후 </a:t>
            </a:r>
            <a:r>
              <a:rPr lang="ko-KR" altLang="en-US" sz="2000" spc="-30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API와</a:t>
            </a:r>
            <a:r>
              <a:rPr lang="ko-KR" altLang="en-US" sz="2000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연결(</a:t>
            </a:r>
            <a:r>
              <a:rPr lang="ko-KR" altLang="en-US" sz="2000" spc="-300" err="1">
                <a:solidFill>
                  <a:schemeClr val="tx1">
                    <a:lumMod val="85000"/>
                    <a:lumOff val="15000"/>
                  </a:schemeClr>
                </a:solidFill>
              </a:rPr>
              <a:t>Spring</a:t>
            </a:r>
            <a:r>
              <a:rPr lang="ko-KR" altLang="en-US" sz="2000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000" spc="-300" err="1">
                <a:solidFill>
                  <a:schemeClr val="tx1">
                    <a:lumMod val="85000"/>
                    <a:lumOff val="15000"/>
                  </a:schemeClr>
                </a:solidFill>
              </a:rPr>
              <a:t>Flask</a:t>
            </a:r>
            <a:r>
              <a:rPr lang="ko-KR" altLang="en-US" sz="2000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41DB4FC-E4BC-47B0-9130-DE8833DD5FB6}"/>
              </a:ext>
            </a:extLst>
          </p:cNvPr>
          <p:cNvSpPr/>
          <p:nvPr/>
        </p:nvSpPr>
        <p:spPr>
          <a:xfrm>
            <a:off x="1102293" y="4869108"/>
            <a:ext cx="1624634" cy="7676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20F4E0-AC59-E1C6-539E-7501761F00A9}"/>
              </a:ext>
            </a:extLst>
          </p:cNvPr>
          <p:cNvSpPr/>
          <p:nvPr/>
        </p:nvSpPr>
        <p:spPr>
          <a:xfrm>
            <a:off x="2740416" y="4869108"/>
            <a:ext cx="8388193" cy="7676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A680A2-4A08-429D-6898-2186E3739250}"/>
              </a:ext>
            </a:extLst>
          </p:cNvPr>
          <p:cNvSpPr txBox="1"/>
          <p:nvPr/>
        </p:nvSpPr>
        <p:spPr>
          <a:xfrm>
            <a:off x="1467294" y="4991511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셋째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242145-0574-F169-7D40-BB3217895BCF}"/>
              </a:ext>
            </a:extLst>
          </p:cNvPr>
          <p:cNvSpPr txBox="1"/>
          <p:nvPr/>
        </p:nvSpPr>
        <p:spPr>
          <a:xfrm>
            <a:off x="3009309" y="5086762"/>
            <a:ext cx="2012089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프론트, 백 서버 배포</a:t>
            </a:r>
          </a:p>
        </p:txBody>
      </p:sp>
    </p:spTree>
    <p:extLst>
      <p:ext uri="{BB962C8B-B14F-4D97-AF65-F5344CB8AC3E}">
        <p14:creationId xmlns:p14="http://schemas.microsoft.com/office/powerpoint/2010/main" val="3159350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DC983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98A6BC-AABD-51BC-41AB-30444832B471}"/>
              </a:ext>
            </a:extLst>
          </p:cNvPr>
          <p:cNvSpPr/>
          <p:nvPr/>
        </p:nvSpPr>
        <p:spPr>
          <a:xfrm>
            <a:off x="1686622" y="2689566"/>
            <a:ext cx="8818756" cy="1708343"/>
          </a:xfrm>
          <a:prstGeom prst="roundRect">
            <a:avLst>
              <a:gd name="adj" fmla="val 267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5400" b="1" dirty="0" err="1">
                <a:solidFill>
                  <a:schemeClr val="tx1"/>
                </a:solidFill>
                <a:latin typeface="+mj-ea"/>
                <a:ea typeface="+mj-ea"/>
              </a:rPr>
              <a:t>QnA</a:t>
            </a:r>
            <a:endParaRPr lang="ko-KR" altLang="en-US" sz="5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그림 4">
            <a:extLst>
              <a:ext uri="{FF2B5EF4-FFF2-40B4-BE49-F238E27FC236}">
                <a16:creationId xmlns:a16="http://schemas.microsoft.com/office/drawing/2014/main" id="{978302BA-EB65-E975-5171-7FE2ED53B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986" y="3478048"/>
            <a:ext cx="3067269" cy="20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21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66C9E8"/>
          </a:fgClr>
          <a:bgClr>
            <a:srgbClr val="5FC7E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98A6BC-AABD-51BC-41AB-30444832B471}"/>
              </a:ext>
            </a:extLst>
          </p:cNvPr>
          <p:cNvSpPr/>
          <p:nvPr/>
        </p:nvSpPr>
        <p:spPr>
          <a:xfrm>
            <a:off x="1686622" y="2678029"/>
            <a:ext cx="8818756" cy="1726911"/>
          </a:xfrm>
          <a:prstGeom prst="roundRect">
            <a:avLst>
              <a:gd name="adj" fmla="val 267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+mj-ea"/>
                <a:ea typeface="+mj-ea"/>
              </a:rPr>
              <a:t>감사합니다</a:t>
            </a:r>
          </a:p>
        </p:txBody>
      </p:sp>
      <p:pic>
        <p:nvPicPr>
          <p:cNvPr id="6" name="그림 9" descr="벡터그래픽이(가) 표시된 사진&#10;&#10;자동 생성된 설명">
            <a:extLst>
              <a:ext uri="{FF2B5EF4-FFF2-40B4-BE49-F238E27FC236}">
                <a16:creationId xmlns:a16="http://schemas.microsoft.com/office/drawing/2014/main" id="{1F4573BC-249F-536B-B476-8584CC760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669" y="3020776"/>
            <a:ext cx="2080592" cy="20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02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66C9E8"/>
          </a:fgClr>
          <a:bgClr>
            <a:srgbClr val="5FC7E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98A6BC-AABD-51BC-41AB-30444832B471}"/>
              </a:ext>
            </a:extLst>
          </p:cNvPr>
          <p:cNvSpPr/>
          <p:nvPr/>
        </p:nvSpPr>
        <p:spPr>
          <a:xfrm>
            <a:off x="1686622" y="2678029"/>
            <a:ext cx="8818756" cy="1726911"/>
          </a:xfrm>
          <a:prstGeom prst="roundRect">
            <a:avLst>
              <a:gd name="adj" fmla="val 267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D071A-9C52-3BE5-128B-3F91D072B84E}"/>
              </a:ext>
            </a:extLst>
          </p:cNvPr>
          <p:cNvSpPr txBox="1"/>
          <p:nvPr/>
        </p:nvSpPr>
        <p:spPr>
          <a:xfrm>
            <a:off x="4636306" y="3159899"/>
            <a:ext cx="2919390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5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배경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D8C52D-CFD2-1A4C-B726-84BFFF36D782}"/>
              </a:ext>
            </a:extLst>
          </p:cNvPr>
          <p:cNvSpPr/>
          <p:nvPr/>
        </p:nvSpPr>
        <p:spPr>
          <a:xfrm>
            <a:off x="4552950" y="2109533"/>
            <a:ext cx="2958744" cy="884424"/>
          </a:xfrm>
          <a:prstGeom prst="roundRect">
            <a:avLst>
              <a:gd name="adj" fmla="val 26745"/>
            </a:avLst>
          </a:prstGeom>
          <a:solidFill>
            <a:schemeClr val="accent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BD1C3-C225-6140-DE3F-A468563A009B}"/>
              </a:ext>
            </a:extLst>
          </p:cNvPr>
          <p:cNvSpPr txBox="1"/>
          <p:nvPr/>
        </p:nvSpPr>
        <p:spPr>
          <a:xfrm>
            <a:off x="5145635" y="2220867"/>
            <a:ext cx="1887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Part 1</a:t>
            </a:r>
            <a:endParaRPr lang="ko-KR" altLang="en-US" sz="36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그림 9" descr="벡터그래픽이(가) 표시된 사진&#10;&#10;자동 생성된 설명">
            <a:extLst>
              <a:ext uri="{FF2B5EF4-FFF2-40B4-BE49-F238E27FC236}">
                <a16:creationId xmlns:a16="http://schemas.microsoft.com/office/drawing/2014/main" id="{F70BC3A4-EED7-A94F-CEA4-72D700DD2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255" y="2906914"/>
            <a:ext cx="2080592" cy="20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4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142025" y="161755"/>
              <a:ext cx="2788374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Part 1</a:t>
              </a:r>
              <a:endParaRPr lang="ko-KR" altLang="en-US"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9D8AB59-B4C5-B6EF-07EE-C8742382A427}"/>
              </a:ext>
            </a:extLst>
          </p:cNvPr>
          <p:cNvSpPr/>
          <p:nvPr/>
        </p:nvSpPr>
        <p:spPr>
          <a:xfrm>
            <a:off x="6280916" y="3552606"/>
            <a:ext cx="4536964" cy="910896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코로나 이후 급격하게 줄었던 관광,</a:t>
            </a: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2022년 3월 이후 관광객 수 연일 상승 중</a:t>
            </a:r>
            <a:endParaRPr lang="ko-KR">
              <a:solidFill>
                <a:schemeClr val="tx1"/>
              </a:solidFill>
            </a:endParaRPr>
          </a:p>
        </p:txBody>
      </p:sp>
      <p:pic>
        <p:nvPicPr>
          <p:cNvPr id="12" name="그림 12">
            <a:extLst>
              <a:ext uri="{FF2B5EF4-FFF2-40B4-BE49-F238E27FC236}">
                <a16:creationId xmlns:a16="http://schemas.microsoft.com/office/drawing/2014/main" id="{413256CC-11F2-C967-C081-05BB78AC4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780" y="1776518"/>
            <a:ext cx="4985406" cy="4347237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EEEEA06-9D54-013C-C933-6489C814F3D6}"/>
              </a:ext>
            </a:extLst>
          </p:cNvPr>
          <p:cNvCxnSpPr/>
          <p:nvPr/>
        </p:nvCxnSpPr>
        <p:spPr>
          <a:xfrm flipV="1">
            <a:off x="5209628" y="4394201"/>
            <a:ext cx="861848" cy="5833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F34E58-6927-47D2-20F7-7B5C9A24F64E}"/>
              </a:ext>
            </a:extLst>
          </p:cNvPr>
          <p:cNvSpPr txBox="1"/>
          <p:nvPr/>
        </p:nvSpPr>
        <p:spPr>
          <a:xfrm>
            <a:off x="9792137" y="5982137"/>
            <a:ext cx="23180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solidFill>
                  <a:schemeClr val="bg2">
                    <a:lumMod val="75000"/>
                  </a:schemeClr>
                </a:solidFill>
              </a:rPr>
              <a:t>출처: 한국관광 </a:t>
            </a:r>
            <a:r>
              <a:rPr lang="ko-KR" altLang="en-US" sz="1200" err="1">
                <a:solidFill>
                  <a:schemeClr val="bg2">
                    <a:lumMod val="75000"/>
                  </a:schemeClr>
                </a:solidFill>
              </a:rPr>
              <a:t>데이터랩</a:t>
            </a:r>
            <a:endParaRPr lang="ko-KR" altLang="en-US" sz="120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632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142025" y="161755"/>
              <a:ext cx="2788374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Part 1</a:t>
              </a:r>
              <a:endParaRPr lang="ko-KR" altLang="en-US"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13475B1-6553-91D3-D341-3291B77EF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52" y="1955123"/>
            <a:ext cx="2216536" cy="4114800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892E09A-A58D-18DA-D44B-6BB881D41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398" y="1955123"/>
            <a:ext cx="2221650" cy="4114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92D430-233A-91ED-ADC9-2BA5E5AC5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974" y="1954858"/>
            <a:ext cx="2229237" cy="4114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3D4175-ED5B-85BD-3953-D7DD9A168BB2}"/>
              </a:ext>
            </a:extLst>
          </p:cNvPr>
          <p:cNvSpPr txBox="1"/>
          <p:nvPr/>
        </p:nvSpPr>
        <p:spPr>
          <a:xfrm>
            <a:off x="8570148" y="2154296"/>
            <a:ext cx="2540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2459327-D82D-8A9D-2A2B-A3D29527FD6B}"/>
              </a:ext>
            </a:extLst>
          </p:cNvPr>
          <p:cNvSpPr/>
          <p:nvPr/>
        </p:nvSpPr>
        <p:spPr>
          <a:xfrm>
            <a:off x="7042916" y="4886106"/>
            <a:ext cx="4536964" cy="1034721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인터넷 정보는 정리되어 있지 않고 산발적으로 주어지기 때문에 선택하기 힘듦</a:t>
            </a:r>
          </a:p>
        </p:txBody>
      </p:sp>
    </p:spTree>
    <p:extLst>
      <p:ext uri="{BB962C8B-B14F-4D97-AF65-F5344CB8AC3E}">
        <p14:creationId xmlns:p14="http://schemas.microsoft.com/office/powerpoint/2010/main" val="3574698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142025" y="161755"/>
              <a:ext cx="2788374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Part 1</a:t>
              </a:r>
              <a:endParaRPr lang="ko-KR" altLang="en-US"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9" name="그림 19">
            <a:extLst>
              <a:ext uri="{FF2B5EF4-FFF2-40B4-BE49-F238E27FC236}">
                <a16:creationId xmlns:a16="http://schemas.microsoft.com/office/drawing/2014/main" id="{A0CBFB21-61B1-33BF-E534-E798AAB6D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43" y="1817780"/>
            <a:ext cx="4107274" cy="4365676"/>
          </a:xfrm>
          <a:prstGeom prst="rect">
            <a:avLst/>
          </a:prstGeom>
        </p:spPr>
      </p:pic>
      <p:pic>
        <p:nvPicPr>
          <p:cNvPr id="7" name="그림 14">
            <a:extLst>
              <a:ext uri="{FF2B5EF4-FFF2-40B4-BE49-F238E27FC236}">
                <a16:creationId xmlns:a16="http://schemas.microsoft.com/office/drawing/2014/main" id="{97BAC587-BE2C-287F-07E4-AD3DED6CA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304" y="2285180"/>
            <a:ext cx="2743200" cy="2734436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094C3A1-C319-DA3E-8F08-C04E69A53BA9}"/>
              </a:ext>
            </a:extLst>
          </p:cNvPr>
          <p:cNvSpPr/>
          <p:nvPr/>
        </p:nvSpPr>
        <p:spPr>
          <a:xfrm>
            <a:off x="6455350" y="5234973"/>
            <a:ext cx="4536964" cy="796023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사용자 질문에 따른 여행지 추천 시스템</a:t>
            </a:r>
          </a:p>
        </p:txBody>
      </p:sp>
    </p:spTree>
    <p:extLst>
      <p:ext uri="{BB962C8B-B14F-4D97-AF65-F5344CB8AC3E}">
        <p14:creationId xmlns:p14="http://schemas.microsoft.com/office/powerpoint/2010/main" val="2204682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66C9E8"/>
          </a:fgClr>
          <a:bgClr>
            <a:srgbClr val="5FC7E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98A6BC-AABD-51BC-41AB-30444832B471}"/>
              </a:ext>
            </a:extLst>
          </p:cNvPr>
          <p:cNvSpPr/>
          <p:nvPr/>
        </p:nvSpPr>
        <p:spPr>
          <a:xfrm>
            <a:off x="1686622" y="2678029"/>
            <a:ext cx="8818756" cy="1726911"/>
          </a:xfrm>
          <a:prstGeom prst="roundRect">
            <a:avLst>
              <a:gd name="adj" fmla="val 267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D071A-9C52-3BE5-128B-3F91D072B84E}"/>
              </a:ext>
            </a:extLst>
          </p:cNvPr>
          <p:cNvSpPr txBox="1"/>
          <p:nvPr/>
        </p:nvSpPr>
        <p:spPr>
          <a:xfrm>
            <a:off x="4636306" y="3159899"/>
            <a:ext cx="2919390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5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설계 내용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D8C52D-CFD2-1A4C-B726-84BFFF36D782}"/>
              </a:ext>
            </a:extLst>
          </p:cNvPr>
          <p:cNvSpPr/>
          <p:nvPr/>
        </p:nvSpPr>
        <p:spPr>
          <a:xfrm>
            <a:off x="4552950" y="2109533"/>
            <a:ext cx="2958744" cy="884424"/>
          </a:xfrm>
          <a:prstGeom prst="roundRect">
            <a:avLst>
              <a:gd name="adj" fmla="val 26745"/>
            </a:avLst>
          </a:prstGeom>
          <a:solidFill>
            <a:schemeClr val="accent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BD1C3-C225-6140-DE3F-A468563A009B}"/>
              </a:ext>
            </a:extLst>
          </p:cNvPr>
          <p:cNvSpPr txBox="1"/>
          <p:nvPr/>
        </p:nvSpPr>
        <p:spPr>
          <a:xfrm>
            <a:off x="5145635" y="2220867"/>
            <a:ext cx="1887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Part 2</a:t>
            </a:r>
            <a:endParaRPr lang="ko-KR" altLang="en-US" sz="36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그림 9" descr="벡터그래픽이(가) 표시된 사진&#10;&#10;자동 생성된 설명">
            <a:extLst>
              <a:ext uri="{FF2B5EF4-FFF2-40B4-BE49-F238E27FC236}">
                <a16:creationId xmlns:a16="http://schemas.microsoft.com/office/drawing/2014/main" id="{E60E6090-CAE2-5DD0-74C8-3D074D6F6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255" y="2906914"/>
            <a:ext cx="2080592" cy="20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16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와이어 프레임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142025" y="161755"/>
              <a:ext cx="2788374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Part 2</a:t>
              </a:r>
              <a:endParaRPr lang="ko-KR" altLang="en-US"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BB30F0E-6585-0C5E-4C85-A42BCFBDF5BE}"/>
              </a:ext>
            </a:extLst>
          </p:cNvPr>
          <p:cNvSpPr txBox="1"/>
          <p:nvPr/>
        </p:nvSpPr>
        <p:spPr>
          <a:xfrm>
            <a:off x="1773620" y="5813534"/>
            <a:ext cx="36819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로그인 화면(카카오톡 로그인)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42B6AB-5719-97D3-1D7D-01D9665F06D4}"/>
              </a:ext>
            </a:extLst>
          </p:cNvPr>
          <p:cNvSpPr txBox="1"/>
          <p:nvPr/>
        </p:nvSpPr>
        <p:spPr>
          <a:xfrm>
            <a:off x="7002516" y="5747844"/>
            <a:ext cx="36819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메인 화면(</a:t>
            </a:r>
            <a:r>
              <a:rPr lang="ko-KR" altLang="en-US" err="1"/>
              <a:t>챗봇</a:t>
            </a:r>
            <a:r>
              <a:rPr lang="ko-KR" altLang="en-US"/>
              <a:t> 형식)</a:t>
            </a:r>
          </a:p>
        </p:txBody>
      </p:sp>
      <p:pic>
        <p:nvPicPr>
          <p:cNvPr id="6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FD6211B1-A8F5-87F5-972D-07D6D956A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2034445"/>
            <a:ext cx="5283200" cy="3424110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4D32585D-8D5B-0DE6-67D5-933A42312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0" y="2051094"/>
            <a:ext cx="5359400" cy="342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2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와이어 프레임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142025" y="161755"/>
              <a:ext cx="2788374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Part 2</a:t>
              </a:r>
              <a:endParaRPr lang="ko-KR" altLang="en-US"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D0D5ACB-E709-51D1-FD1D-FB201BAFC2CC}"/>
              </a:ext>
            </a:extLst>
          </p:cNvPr>
          <p:cNvSpPr txBox="1"/>
          <p:nvPr/>
        </p:nvSpPr>
        <p:spPr>
          <a:xfrm>
            <a:off x="3938587" y="5962650"/>
            <a:ext cx="49244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메인 페이지 (입력 후 여행지 추천 받기)</a:t>
            </a:r>
          </a:p>
        </p:txBody>
      </p:sp>
      <p:pic>
        <p:nvPicPr>
          <p:cNvPr id="2" name="그림 4">
            <a:extLst>
              <a:ext uri="{FF2B5EF4-FFF2-40B4-BE49-F238E27FC236}">
                <a16:creationId xmlns:a16="http://schemas.microsoft.com/office/drawing/2014/main" id="{24DEEFE7-C5FC-3117-9F3B-DF9EE677A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0" y="1771694"/>
            <a:ext cx="6413500" cy="41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24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207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CA21"/>
      </a:accent1>
      <a:accent2>
        <a:srgbClr val="E7EAB8"/>
      </a:accent2>
      <a:accent3>
        <a:srgbClr val="FCFBEE"/>
      </a:accent3>
      <a:accent4>
        <a:srgbClr val="EDD3AE"/>
      </a:accent4>
      <a:accent5>
        <a:srgbClr val="88D6ED"/>
      </a:accent5>
      <a:accent6>
        <a:srgbClr val="00AAE4"/>
      </a:accent6>
      <a:hlink>
        <a:srgbClr val="262626"/>
      </a:hlink>
      <a:folHlink>
        <a:srgbClr val="262626"/>
      </a:folHlink>
    </a:clrScheme>
    <a:fontScheme name="해피니스 산스">
      <a:majorFont>
        <a:latin typeface="해피니스 산스 타이틀"/>
        <a:ea typeface="해피니스 산스 타이틀"/>
        <a:cs typeface=""/>
      </a:majorFont>
      <a:minorFont>
        <a:latin typeface="해피니스 산스 레귤러"/>
        <a:ea typeface="해피니스 산스 레귤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434</Words>
  <Application>Microsoft Office PowerPoint</Application>
  <PresentationFormat>와이드스크린</PresentationFormat>
  <Paragraphs>111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해피니스 산스 레귤러</vt:lpstr>
      <vt:lpstr>Calibri</vt:lpstr>
      <vt:lpstr>해피니스 산스 타이틀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multicampus</cp:lastModifiedBy>
  <cp:revision>55</cp:revision>
  <dcterms:created xsi:type="dcterms:W3CDTF">2022-09-16T00:20:55Z</dcterms:created>
  <dcterms:modified xsi:type="dcterms:W3CDTF">2022-09-19T00:46:47Z</dcterms:modified>
</cp:coreProperties>
</file>